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4.svg" ContentType="image/svg+xml"/>
  <Override PartName="/ppt/media/image46.svg" ContentType="image/svg+xml"/>
  <Override PartName="/ppt/media/image48.svg" ContentType="image/svg+xml"/>
  <Override PartName="/ppt/media/image5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2" r:id="rId4"/>
  </p:sldMasterIdLst>
  <p:notesMasterIdLst>
    <p:notesMasterId r:id="rId6"/>
  </p:notesMasterIdLst>
  <p:sldIdLst>
    <p:sldId id="257" r:id="rId5"/>
    <p:sldId id="258" r:id="rId7"/>
    <p:sldId id="288" r:id="rId8"/>
    <p:sldId id="259" r:id="rId9"/>
    <p:sldId id="260" r:id="rId10"/>
    <p:sldId id="261" r:id="rId11"/>
    <p:sldId id="280" r:id="rId12"/>
    <p:sldId id="262" r:id="rId13"/>
    <p:sldId id="263" r:id="rId14"/>
    <p:sldId id="265" r:id="rId15"/>
    <p:sldId id="281" r:id="rId16"/>
    <p:sldId id="283" r:id="rId17"/>
    <p:sldId id="284" r:id="rId18"/>
    <p:sldId id="285" r:id="rId19"/>
    <p:sldId id="282" r:id="rId20"/>
    <p:sldId id="266" r:id="rId21"/>
    <p:sldId id="286" r:id="rId22"/>
    <p:sldId id="268" r:id="rId23"/>
    <p:sldId id="269" r:id="rId24"/>
    <p:sldId id="270" r:id="rId25"/>
    <p:sldId id="271" r:id="rId26"/>
    <p:sldId id="272" r:id="rId27"/>
    <p:sldId id="273" r:id="rId28"/>
    <p:sldId id="274" r:id="rId29"/>
    <p:sldId id="275" r:id="rId30"/>
    <p:sldId id="276" r:id="rId31"/>
    <p:sldId id="277" r:id="rId32"/>
    <p:sldId id="278" r:id="rId33"/>
  </p:sldIdLst>
  <p:sldSz cx="9144000" cy="5143500"/>
  <p:notesSz cx="6858000" cy="9144000"/>
  <p:custDataLst>
    <p:tags r:id="rId37"/>
  </p:custDataLst>
  <p:defaultTextStyle>
    <a:defPPr>
      <a:defRPr lang="en-US"/>
    </a:defPPr>
    <a:lvl1pPr marL="0" algn="l" defTabSz="914400" rtl="0" eaLnBrk="1" latinLnBrk="0" hangingPunct="1">
      <a:defRPr sz="1350" kern="1200">
        <a:solidFill>
          <a:schemeClr val="tx1"/>
        </a:solidFill>
        <a:latin typeface="+mn-lt"/>
        <a:ea typeface="+mn-ea"/>
        <a:cs typeface="+mn-cs"/>
      </a:defRPr>
    </a:lvl1pPr>
    <a:lvl2pPr marL="457200" algn="l" defTabSz="914400" rtl="0" eaLnBrk="1" latinLnBrk="0" hangingPunct="1">
      <a:defRPr sz="1350" kern="1200">
        <a:solidFill>
          <a:schemeClr val="tx1"/>
        </a:solidFill>
        <a:latin typeface="+mn-lt"/>
        <a:ea typeface="+mn-ea"/>
        <a:cs typeface="+mn-cs"/>
      </a:defRPr>
    </a:lvl2pPr>
    <a:lvl3pPr marL="914400" algn="l" defTabSz="914400" rtl="0" eaLnBrk="1" latinLnBrk="0" hangingPunct="1">
      <a:defRPr sz="1350" kern="1200">
        <a:solidFill>
          <a:schemeClr val="tx1"/>
        </a:solidFill>
        <a:latin typeface="+mn-lt"/>
        <a:ea typeface="+mn-ea"/>
        <a:cs typeface="+mn-cs"/>
      </a:defRPr>
    </a:lvl3pPr>
    <a:lvl4pPr marL="1371600" algn="l" defTabSz="914400" rtl="0" eaLnBrk="1" latinLnBrk="0" hangingPunct="1">
      <a:defRPr sz="1350" kern="1200">
        <a:solidFill>
          <a:schemeClr val="tx1"/>
        </a:solidFill>
        <a:latin typeface="+mn-lt"/>
        <a:ea typeface="+mn-ea"/>
        <a:cs typeface="+mn-cs"/>
      </a:defRPr>
    </a:lvl4pPr>
    <a:lvl5pPr marL="1828800" algn="l" defTabSz="914400" rtl="0" eaLnBrk="1" latinLnBrk="0" hangingPunct="1">
      <a:defRPr sz="1350" kern="1200">
        <a:solidFill>
          <a:schemeClr val="tx1"/>
        </a:solidFill>
        <a:latin typeface="+mn-lt"/>
        <a:ea typeface="+mn-ea"/>
        <a:cs typeface="+mn-cs"/>
      </a:defRPr>
    </a:lvl5pPr>
    <a:lvl6pPr marL="2286000" algn="l" defTabSz="914400" rtl="0" eaLnBrk="1" latinLnBrk="0" hangingPunct="1">
      <a:defRPr sz="1350" kern="1200">
        <a:solidFill>
          <a:schemeClr val="tx1"/>
        </a:solidFill>
        <a:latin typeface="+mn-lt"/>
        <a:ea typeface="+mn-ea"/>
        <a:cs typeface="+mn-cs"/>
      </a:defRPr>
    </a:lvl6pPr>
    <a:lvl7pPr marL="2743200" algn="l" defTabSz="914400" rtl="0" eaLnBrk="1" latinLnBrk="0" hangingPunct="1">
      <a:defRPr sz="1350" kern="1200">
        <a:solidFill>
          <a:schemeClr val="tx1"/>
        </a:solidFill>
        <a:latin typeface="+mn-lt"/>
        <a:ea typeface="+mn-ea"/>
        <a:cs typeface="+mn-cs"/>
      </a:defRPr>
    </a:lvl7pPr>
    <a:lvl8pPr marL="3200400" algn="l" defTabSz="914400" rtl="0" eaLnBrk="1" latinLnBrk="0" hangingPunct="1">
      <a:defRPr sz="1350" kern="1200">
        <a:solidFill>
          <a:schemeClr val="tx1"/>
        </a:solidFill>
        <a:latin typeface="+mn-lt"/>
        <a:ea typeface="+mn-ea"/>
        <a:cs typeface="+mn-cs"/>
      </a:defRPr>
    </a:lvl8pPr>
    <a:lvl9pPr marL="3657600" algn="l" defTabSz="9144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63" userDrawn="1">
          <p15:clr>
            <a:srgbClr val="A4A3A4"/>
          </p15:clr>
        </p15:guide>
        <p15:guide id="2" pos="27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0" d="100"/>
          <a:sy n="70" d="100"/>
        </p:scale>
        <p:origin x="-1212" y="-108"/>
      </p:cViewPr>
      <p:guideLst>
        <p:guide orient="horz" pos="1563"/>
        <p:guide pos="2789"/>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7" Type="http://schemas.openxmlformats.org/officeDocument/2006/relationships/tags" Target="tags/tag105.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8FD0B7A-F5DD-4F40-B4CB-3B2C354B89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8FD0B7A-F5DD-4F40-B4CB-3B2C354B893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8FD0B7A-F5DD-4F40-B4CB-3B2C354B893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FD0B7A-F5DD-4F40-B4CB-3B2C354B893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2"/>
            <a:ext cx="2133600" cy="273844"/>
          </a:xfrm>
        </p:spPr>
        <p:txBody>
          <a:bodyPr/>
          <a:lstStyle/>
          <a:p>
            <a:fld id="{E8FD0B7A-F5DD-4F40-B4CB-3B2C354B893A}" type="datetimeFigureOut">
              <a:rPr lang="en-US" smtClean="0"/>
            </a:fld>
            <a:endParaRPr lang="en-US"/>
          </a:p>
        </p:txBody>
      </p:sp>
      <p:sp>
        <p:nvSpPr>
          <p:cNvPr id="3" name="Footer Placeholder 2"/>
          <p:cNvSpPr>
            <a:spLocks noGrp="1"/>
          </p:cNvSpPr>
          <p:nvPr>
            <p:ph type="ftr" sz="quarter" idx="11"/>
          </p:nvPr>
        </p:nvSpPr>
        <p:spPr>
          <a:xfrm>
            <a:off x="3124200" y="4767262"/>
            <a:ext cx="2895600" cy="273844"/>
          </a:xfrm>
        </p:spPr>
        <p:txBody>
          <a:bodyPr/>
          <a:lstStyle/>
          <a:p>
            <a:endParaRPr lang="en-US"/>
          </a:p>
        </p:txBody>
      </p:sp>
      <p:sp>
        <p:nvSpPr>
          <p:cNvPr id="4" name="Slide Number Placeholder 3"/>
          <p:cNvSpPr>
            <a:spLocks noGrp="1"/>
          </p:cNvSpPr>
          <p:nvPr>
            <p:ph type="sldNum" sz="quarter" idx="12"/>
          </p:nvPr>
        </p:nvSpPr>
        <p:spPr>
          <a:xfrm>
            <a:off x="6553200" y="4767262"/>
            <a:ext cx="2133600" cy="273844"/>
          </a:xfrm>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8FD0B7A-F5DD-4F40-B4CB-3B2C354B893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8FD0B7A-F5DD-4F40-B4CB-3B2C354B893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E1883-0942-4AA3-9DB2-9C7C3A0314B1}" type="slidenum">
              <a:rPr lang="en-US" smtClean="0"/>
            </a:fld>
            <a:endParaRPr lang="en-US"/>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FD0B7A-F5DD-4F40-B4CB-3B2C354B893A}"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AE1883-0942-4AA3-9DB2-9C7C3A0314B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txStyles>
    <p:titleStyle>
      <a:lvl1pPr algn="ctr" defTabSz="914400" rtl="0" eaLnBrk="1" latinLnBrk="0" hangingPunct="1">
        <a:spcBef>
          <a:spcPct val="0"/>
        </a:spcBef>
        <a:buNone/>
        <a:defRPr sz="33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350" kern="1200">
          <a:solidFill>
            <a:schemeClr val="tx1"/>
          </a:solidFill>
          <a:latin typeface="+mn-lt"/>
          <a:ea typeface="+mn-ea"/>
          <a:cs typeface="+mn-cs"/>
        </a:defRPr>
      </a:lvl1pPr>
      <a:lvl2pPr marL="457200" algn="l" defTabSz="914400" rtl="0" eaLnBrk="1" latinLnBrk="0" hangingPunct="1">
        <a:defRPr sz="1350" kern="1200">
          <a:solidFill>
            <a:schemeClr val="tx1"/>
          </a:solidFill>
          <a:latin typeface="+mn-lt"/>
          <a:ea typeface="+mn-ea"/>
          <a:cs typeface="+mn-cs"/>
        </a:defRPr>
      </a:lvl2pPr>
      <a:lvl3pPr marL="914400" algn="l" defTabSz="914400" rtl="0" eaLnBrk="1" latinLnBrk="0" hangingPunct="1">
        <a:defRPr sz="1350" kern="1200">
          <a:solidFill>
            <a:schemeClr val="tx1"/>
          </a:solidFill>
          <a:latin typeface="+mn-lt"/>
          <a:ea typeface="+mn-ea"/>
          <a:cs typeface="+mn-cs"/>
        </a:defRPr>
      </a:lvl3pPr>
      <a:lvl4pPr marL="1371600" algn="l" defTabSz="914400" rtl="0" eaLnBrk="1" latinLnBrk="0" hangingPunct="1">
        <a:defRPr sz="1350" kern="1200">
          <a:solidFill>
            <a:schemeClr val="tx1"/>
          </a:solidFill>
          <a:latin typeface="+mn-lt"/>
          <a:ea typeface="+mn-ea"/>
          <a:cs typeface="+mn-cs"/>
        </a:defRPr>
      </a:lvl4pPr>
      <a:lvl5pPr marL="1828800" algn="l" defTabSz="914400" rtl="0" eaLnBrk="1" latinLnBrk="0" hangingPunct="1">
        <a:defRPr sz="1350" kern="1200">
          <a:solidFill>
            <a:schemeClr val="tx1"/>
          </a:solidFill>
          <a:latin typeface="+mn-lt"/>
          <a:ea typeface="+mn-ea"/>
          <a:cs typeface="+mn-cs"/>
        </a:defRPr>
      </a:lvl5pPr>
      <a:lvl6pPr marL="2286000" algn="l" defTabSz="914400" rtl="0" eaLnBrk="1" latinLnBrk="0" hangingPunct="1">
        <a:defRPr sz="1350" kern="1200">
          <a:solidFill>
            <a:schemeClr val="tx1"/>
          </a:solidFill>
          <a:latin typeface="+mn-lt"/>
          <a:ea typeface="+mn-ea"/>
          <a:cs typeface="+mn-cs"/>
        </a:defRPr>
      </a:lvl6pPr>
      <a:lvl7pPr marL="2743200" algn="l" defTabSz="914400" rtl="0" eaLnBrk="1" latinLnBrk="0" hangingPunct="1">
        <a:defRPr sz="1350" kern="1200">
          <a:solidFill>
            <a:schemeClr val="tx1"/>
          </a:solidFill>
          <a:latin typeface="+mn-lt"/>
          <a:ea typeface="+mn-ea"/>
          <a:cs typeface="+mn-cs"/>
        </a:defRPr>
      </a:lvl7pPr>
      <a:lvl8pPr marL="3200400" algn="l" defTabSz="914400" rtl="0" eaLnBrk="1" latinLnBrk="0" hangingPunct="1">
        <a:defRPr sz="1350" kern="1200">
          <a:solidFill>
            <a:schemeClr val="tx1"/>
          </a:solidFill>
          <a:latin typeface="+mn-lt"/>
          <a:ea typeface="+mn-ea"/>
          <a:cs typeface="+mn-cs"/>
        </a:defRPr>
      </a:lvl8pPr>
      <a:lvl9pPr marL="3657600" algn="l" defTabSz="9144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Lst>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Lst>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image" Target="../media/image41.png"/><Relationship Id="rId6" Type="http://schemas.openxmlformats.org/officeDocument/2006/relationships/tags" Target="../tags/tag38.xml"/><Relationship Id="rId5" Type="http://schemas.openxmlformats.org/officeDocument/2006/relationships/image" Target="../media/image40.png"/><Relationship Id="rId4" Type="http://schemas.openxmlformats.org/officeDocument/2006/relationships/tags" Target="../tags/tag37.xml"/><Relationship Id="rId36" Type="http://schemas.openxmlformats.org/officeDocument/2006/relationships/notesSlide" Target="../notesSlides/notesSlide8.xml"/><Relationship Id="rId35" Type="http://schemas.openxmlformats.org/officeDocument/2006/relationships/slideLayout" Target="../slideLayouts/slideLayout12.xml"/><Relationship Id="rId34" Type="http://schemas.openxmlformats.org/officeDocument/2006/relationships/tags" Target="../tags/tag56.xml"/><Relationship Id="rId33" Type="http://schemas.openxmlformats.org/officeDocument/2006/relationships/tags" Target="../tags/tag55.xml"/><Relationship Id="rId32" Type="http://schemas.openxmlformats.org/officeDocument/2006/relationships/tags" Target="../tags/tag54.xml"/><Relationship Id="rId31" Type="http://schemas.openxmlformats.org/officeDocument/2006/relationships/image" Target="../media/image50.svg"/><Relationship Id="rId30" Type="http://schemas.openxmlformats.org/officeDocument/2006/relationships/image" Target="../media/image49.png"/><Relationship Id="rId3" Type="http://schemas.openxmlformats.org/officeDocument/2006/relationships/image" Target="../media/image39.png"/><Relationship Id="rId29" Type="http://schemas.openxmlformats.org/officeDocument/2006/relationships/tags" Target="../tags/tag53.xml"/><Relationship Id="rId28" Type="http://schemas.openxmlformats.org/officeDocument/2006/relationships/image" Target="../media/image48.svg"/><Relationship Id="rId27" Type="http://schemas.openxmlformats.org/officeDocument/2006/relationships/image" Target="../media/image47.png"/><Relationship Id="rId26" Type="http://schemas.openxmlformats.org/officeDocument/2006/relationships/tags" Target="../tags/tag52.xml"/><Relationship Id="rId25" Type="http://schemas.openxmlformats.org/officeDocument/2006/relationships/image" Target="../media/image46.svg"/><Relationship Id="rId24" Type="http://schemas.openxmlformats.org/officeDocument/2006/relationships/image" Target="../media/image45.png"/><Relationship Id="rId23" Type="http://schemas.openxmlformats.org/officeDocument/2006/relationships/tags" Target="../tags/tag51.xml"/><Relationship Id="rId22" Type="http://schemas.openxmlformats.org/officeDocument/2006/relationships/image" Target="../media/image44.svg"/><Relationship Id="rId21" Type="http://schemas.openxmlformats.org/officeDocument/2006/relationships/image" Target="../media/image43.png"/><Relationship Id="rId20" Type="http://schemas.openxmlformats.org/officeDocument/2006/relationships/tags" Target="../tags/tag50.xml"/><Relationship Id="rId2" Type="http://schemas.openxmlformats.org/officeDocument/2006/relationships/tags" Target="../tags/tag36.xml"/><Relationship Id="rId19" Type="http://schemas.openxmlformats.org/officeDocument/2006/relationships/tags" Target="../tags/tag49.xml"/><Relationship Id="rId18" Type="http://schemas.openxmlformats.org/officeDocument/2006/relationships/tags" Target="../tags/tag48.xml"/><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image" Target="../media/image4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1.png"/></Relationships>
</file>

<file path=ppt/slides/_rels/slide12.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8" Type="http://schemas.openxmlformats.org/officeDocument/2006/relationships/notesSlide" Target="../notesSlides/notesSlide9.xml"/><Relationship Id="rId17" Type="http://schemas.openxmlformats.org/officeDocument/2006/relationships/slideLayout" Target="../slideLayouts/slideLayout13.xml"/><Relationship Id="rId16" Type="http://schemas.openxmlformats.org/officeDocument/2006/relationships/image" Target="../media/image66.png"/><Relationship Id="rId15" Type="http://schemas.openxmlformats.org/officeDocument/2006/relationships/image" Target="../media/image65.png"/><Relationship Id="rId14" Type="http://schemas.openxmlformats.org/officeDocument/2006/relationships/image" Target="../media/image64.png"/><Relationship Id="rId13" Type="http://schemas.openxmlformats.org/officeDocument/2006/relationships/image" Target="../media/image63.png"/><Relationship Id="rId12" Type="http://schemas.openxmlformats.org/officeDocument/2006/relationships/image" Target="../media/image62.png"/><Relationship Id="rId11" Type="http://schemas.openxmlformats.org/officeDocument/2006/relationships/image" Target="../media/image61.png"/><Relationship Id="rId10" Type="http://schemas.openxmlformats.org/officeDocument/2006/relationships/image" Target="../media/image60.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68.png"/><Relationship Id="rId1"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70.png"/><Relationship Id="rId1" Type="http://schemas.openxmlformats.org/officeDocument/2006/relationships/image" Target="../media/image69.png"/></Relationships>
</file>

<file path=ppt/slides/_rels/slide15.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image" Target="../media/image72.png"/><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71.png"/><Relationship Id="rId28" Type="http://schemas.openxmlformats.org/officeDocument/2006/relationships/notesSlide" Target="../notesSlides/notesSlide10.xml"/><Relationship Id="rId27" Type="http://schemas.openxmlformats.org/officeDocument/2006/relationships/slideLayout" Target="../slideLayouts/slideLayout13.xml"/><Relationship Id="rId26" Type="http://schemas.openxmlformats.org/officeDocument/2006/relationships/tags" Target="../tags/tag76.xml"/><Relationship Id="rId25" Type="http://schemas.openxmlformats.org/officeDocument/2006/relationships/tags" Target="../tags/tag75.xml"/><Relationship Id="rId24" Type="http://schemas.openxmlformats.org/officeDocument/2006/relationships/tags" Target="../tags/tag74.xml"/><Relationship Id="rId23" Type="http://schemas.openxmlformats.org/officeDocument/2006/relationships/tags" Target="../tags/tag73.xml"/><Relationship Id="rId22" Type="http://schemas.openxmlformats.org/officeDocument/2006/relationships/tags" Target="../tags/tag72.xml"/><Relationship Id="rId21" Type="http://schemas.openxmlformats.org/officeDocument/2006/relationships/tags" Target="../tags/tag71.xml"/><Relationship Id="rId20" Type="http://schemas.openxmlformats.org/officeDocument/2006/relationships/tags" Target="../tags/tag70.xml"/><Relationship Id="rId2" Type="http://schemas.openxmlformats.org/officeDocument/2006/relationships/tags" Target="../tags/tag57.xml"/><Relationship Id="rId19" Type="http://schemas.openxmlformats.org/officeDocument/2006/relationships/tags" Target="../tags/tag69.xml"/><Relationship Id="rId18" Type="http://schemas.openxmlformats.org/officeDocument/2006/relationships/tags" Target="../tags/tag68.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image" Target="../media/image75.png"/><Relationship Id="rId13" Type="http://schemas.openxmlformats.org/officeDocument/2006/relationships/tags" Target="../tags/tag64.xml"/><Relationship Id="rId12" Type="http://schemas.openxmlformats.org/officeDocument/2006/relationships/image" Target="../media/image74.png"/><Relationship Id="rId11" Type="http://schemas.openxmlformats.org/officeDocument/2006/relationships/tags" Target="../tags/tag63.xml"/><Relationship Id="rId10" Type="http://schemas.openxmlformats.org/officeDocument/2006/relationships/image" Target="../media/image73.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9" Type="http://schemas.openxmlformats.org/officeDocument/2006/relationships/image" Target="../media/image79.png"/><Relationship Id="rId8" Type="http://schemas.openxmlformats.org/officeDocument/2006/relationships/tags" Target="../tags/tag80.xml"/><Relationship Id="rId7" Type="http://schemas.openxmlformats.org/officeDocument/2006/relationships/image" Target="../media/image78.png"/><Relationship Id="rId6" Type="http://schemas.openxmlformats.org/officeDocument/2006/relationships/tags" Target="../tags/tag79.xml"/><Relationship Id="rId5" Type="http://schemas.openxmlformats.org/officeDocument/2006/relationships/image" Target="../media/image77.png"/><Relationship Id="rId48" Type="http://schemas.openxmlformats.org/officeDocument/2006/relationships/notesSlide" Target="../notesSlides/notesSlide11.xml"/><Relationship Id="rId47" Type="http://schemas.openxmlformats.org/officeDocument/2006/relationships/slideLayout" Target="../slideLayouts/slideLayout12.xml"/><Relationship Id="rId46" Type="http://schemas.openxmlformats.org/officeDocument/2006/relationships/tags" Target="../tags/tag104.xml"/><Relationship Id="rId45" Type="http://schemas.openxmlformats.org/officeDocument/2006/relationships/tags" Target="../tags/tag103.xml"/><Relationship Id="rId44" Type="http://schemas.openxmlformats.org/officeDocument/2006/relationships/tags" Target="../tags/tag102.xml"/><Relationship Id="rId43" Type="http://schemas.openxmlformats.org/officeDocument/2006/relationships/tags" Target="../tags/tag101.xml"/><Relationship Id="rId42" Type="http://schemas.openxmlformats.org/officeDocument/2006/relationships/tags" Target="../tags/tag100.xml"/><Relationship Id="rId41" Type="http://schemas.openxmlformats.org/officeDocument/2006/relationships/tags" Target="../tags/tag99.xml"/><Relationship Id="rId40" Type="http://schemas.openxmlformats.org/officeDocument/2006/relationships/tags" Target="../tags/tag98.xml"/><Relationship Id="rId4" Type="http://schemas.openxmlformats.org/officeDocument/2006/relationships/tags" Target="../tags/tag78.xml"/><Relationship Id="rId39" Type="http://schemas.openxmlformats.org/officeDocument/2006/relationships/tags" Target="../tags/tag97.xml"/><Relationship Id="rId38" Type="http://schemas.openxmlformats.org/officeDocument/2006/relationships/image" Target="../media/image92.png"/><Relationship Id="rId37" Type="http://schemas.openxmlformats.org/officeDocument/2006/relationships/tags" Target="../tags/tag96.xml"/><Relationship Id="rId36" Type="http://schemas.openxmlformats.org/officeDocument/2006/relationships/tags" Target="../tags/tag95.xml"/><Relationship Id="rId35" Type="http://schemas.openxmlformats.org/officeDocument/2006/relationships/image" Target="../media/image91.png"/><Relationship Id="rId34" Type="http://schemas.openxmlformats.org/officeDocument/2006/relationships/tags" Target="../tags/tag94.xml"/><Relationship Id="rId33" Type="http://schemas.openxmlformats.org/officeDocument/2006/relationships/image" Target="../media/image90.png"/><Relationship Id="rId32" Type="http://schemas.openxmlformats.org/officeDocument/2006/relationships/tags" Target="../tags/tag93.xml"/><Relationship Id="rId31" Type="http://schemas.openxmlformats.org/officeDocument/2006/relationships/tags" Target="../tags/tag92.xml"/><Relationship Id="rId30" Type="http://schemas.openxmlformats.org/officeDocument/2006/relationships/image" Target="../media/image89.png"/><Relationship Id="rId3" Type="http://schemas.openxmlformats.org/officeDocument/2006/relationships/image" Target="../media/image76.png"/><Relationship Id="rId29" Type="http://schemas.openxmlformats.org/officeDocument/2006/relationships/tags" Target="../tags/tag91.xml"/><Relationship Id="rId28" Type="http://schemas.openxmlformats.org/officeDocument/2006/relationships/image" Target="../media/image88.png"/><Relationship Id="rId27" Type="http://schemas.openxmlformats.org/officeDocument/2006/relationships/tags" Target="../tags/tag90.xml"/><Relationship Id="rId26" Type="http://schemas.openxmlformats.org/officeDocument/2006/relationships/tags" Target="../tags/tag89.xml"/><Relationship Id="rId25" Type="http://schemas.openxmlformats.org/officeDocument/2006/relationships/image" Target="../media/image87.png"/><Relationship Id="rId24" Type="http://schemas.openxmlformats.org/officeDocument/2006/relationships/tags" Target="../tags/tag88.xml"/><Relationship Id="rId23" Type="http://schemas.openxmlformats.org/officeDocument/2006/relationships/image" Target="../media/image86.png"/><Relationship Id="rId22" Type="http://schemas.openxmlformats.org/officeDocument/2006/relationships/tags" Target="../tags/tag87.xml"/><Relationship Id="rId21" Type="http://schemas.openxmlformats.org/officeDocument/2006/relationships/image" Target="../media/image85.png"/><Relationship Id="rId20" Type="http://schemas.openxmlformats.org/officeDocument/2006/relationships/tags" Target="../tags/tag86.xml"/><Relationship Id="rId2" Type="http://schemas.openxmlformats.org/officeDocument/2006/relationships/tags" Target="../tags/tag77.xml"/><Relationship Id="rId19" Type="http://schemas.openxmlformats.org/officeDocument/2006/relationships/image" Target="../media/image84.png"/><Relationship Id="rId18" Type="http://schemas.openxmlformats.org/officeDocument/2006/relationships/tags" Target="../tags/tag85.xml"/><Relationship Id="rId17" Type="http://schemas.openxmlformats.org/officeDocument/2006/relationships/image" Target="../media/image83.png"/><Relationship Id="rId16" Type="http://schemas.openxmlformats.org/officeDocument/2006/relationships/tags" Target="../tags/tag84.xml"/><Relationship Id="rId15" Type="http://schemas.openxmlformats.org/officeDocument/2006/relationships/image" Target="../media/image82.png"/><Relationship Id="rId14" Type="http://schemas.openxmlformats.org/officeDocument/2006/relationships/tags" Target="../tags/tag83.xml"/><Relationship Id="rId13" Type="http://schemas.openxmlformats.org/officeDocument/2006/relationships/image" Target="../media/image81.png"/><Relationship Id="rId12" Type="http://schemas.openxmlformats.org/officeDocument/2006/relationships/tags" Target="../tags/tag82.xml"/><Relationship Id="rId11" Type="http://schemas.openxmlformats.org/officeDocument/2006/relationships/image" Target="../media/image80.png"/><Relationship Id="rId10" Type="http://schemas.openxmlformats.org/officeDocument/2006/relationships/tags" Target="../tags/tag81.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93.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9" Type="http://schemas.openxmlformats.org/officeDocument/2006/relationships/image" Target="../media/image101.png"/><Relationship Id="rId8" Type="http://schemas.openxmlformats.org/officeDocument/2006/relationships/image" Target="../media/image100.png"/><Relationship Id="rId7" Type="http://schemas.openxmlformats.org/officeDocument/2006/relationships/image" Target="../media/image99.png"/><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1" Type="http://schemas.openxmlformats.org/officeDocument/2006/relationships/notesSlide" Target="../notesSlides/notesSlide14.xml"/><Relationship Id="rId10" Type="http://schemas.openxmlformats.org/officeDocument/2006/relationships/slideLayout" Target="../slideLayouts/slideLayout12.xml"/><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image" Target="../media/image109.png"/><Relationship Id="rId8" Type="http://schemas.openxmlformats.org/officeDocument/2006/relationships/image" Target="../media/image108.png"/><Relationship Id="rId7" Type="http://schemas.openxmlformats.org/officeDocument/2006/relationships/image" Target="../media/image107.png"/><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1" Type="http://schemas.openxmlformats.org/officeDocument/2006/relationships/notesSlide" Target="../notesSlides/notesSlide15.xml"/><Relationship Id="rId10" Type="http://schemas.openxmlformats.org/officeDocument/2006/relationships/slideLayout" Target="../slideLayouts/slideLayout12.xml"/><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121.png"/><Relationship Id="rId7" Type="http://schemas.openxmlformats.org/officeDocument/2006/relationships/image" Target="../media/image120.png"/><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3" Type="http://schemas.openxmlformats.org/officeDocument/2006/relationships/image" Target="../media/image116.png"/><Relationship Id="rId2" Type="http://schemas.openxmlformats.org/officeDocument/2006/relationships/image" Target="../media/image115.png"/><Relationship Id="rId10" Type="http://schemas.openxmlformats.org/officeDocument/2006/relationships/notesSlide" Target="../notesSlides/notesSlide17.xml"/><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9" Type="http://schemas.openxmlformats.org/officeDocument/2006/relationships/image" Target="../media/image129.png"/><Relationship Id="rId8" Type="http://schemas.openxmlformats.org/officeDocument/2006/relationships/image" Target="../media/image128.png"/><Relationship Id="rId7" Type="http://schemas.openxmlformats.org/officeDocument/2006/relationships/image" Target="../media/image127.png"/><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3" Type="http://schemas.openxmlformats.org/officeDocument/2006/relationships/image" Target="../media/image123.png"/><Relationship Id="rId2" Type="http://schemas.openxmlformats.org/officeDocument/2006/relationships/image" Target="../media/image122.png"/><Relationship Id="rId13" Type="http://schemas.openxmlformats.org/officeDocument/2006/relationships/notesSlide" Target="../notesSlides/notesSlide19.xml"/><Relationship Id="rId12" Type="http://schemas.openxmlformats.org/officeDocument/2006/relationships/slideLayout" Target="../slideLayouts/slideLayout12.xml"/><Relationship Id="rId11" Type="http://schemas.openxmlformats.org/officeDocument/2006/relationships/image" Target="../media/image131.png"/><Relationship Id="rId10" Type="http://schemas.openxmlformats.org/officeDocument/2006/relationships/image" Target="../media/image130.png"/><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2.xml"/><Relationship Id="rId7" Type="http://schemas.openxmlformats.org/officeDocument/2006/relationships/image" Target="../media/image137.png"/><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9" Type="http://schemas.openxmlformats.org/officeDocument/2006/relationships/image" Target="../media/image145.png"/><Relationship Id="rId8" Type="http://schemas.openxmlformats.org/officeDocument/2006/relationships/image" Target="../media/image144.png"/><Relationship Id="rId7" Type="http://schemas.openxmlformats.org/officeDocument/2006/relationships/image" Target="../media/image143.png"/><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3" Type="http://schemas.openxmlformats.org/officeDocument/2006/relationships/image" Target="../media/image139.png"/><Relationship Id="rId2" Type="http://schemas.openxmlformats.org/officeDocument/2006/relationships/image" Target="../media/image138.png"/><Relationship Id="rId12" Type="http://schemas.openxmlformats.org/officeDocument/2006/relationships/notesSlide" Target="../notesSlides/notesSlide21.xml"/><Relationship Id="rId11" Type="http://schemas.openxmlformats.org/officeDocument/2006/relationships/slideLayout" Target="../slideLayouts/slideLayout12.xml"/><Relationship Id="rId10" Type="http://schemas.openxmlformats.org/officeDocument/2006/relationships/image" Target="../media/image146.png"/><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1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4.xml"/><Relationship Id="rId7" Type="http://schemas.openxmlformats.org/officeDocument/2006/relationships/image" Target="../media/image14.png"/><Relationship Id="rId6" Type="http://schemas.openxmlformats.org/officeDocument/2006/relationships/tags" Target="../tags/tag3.xml"/><Relationship Id="rId5" Type="http://schemas.openxmlformats.org/officeDocument/2006/relationships/image" Target="../media/image13.png"/><Relationship Id="rId4" Type="http://schemas.openxmlformats.org/officeDocument/2006/relationships/tags" Target="../tags/tag2.xml"/><Relationship Id="rId31" Type="http://schemas.openxmlformats.org/officeDocument/2006/relationships/notesSlide" Target="../notesSlides/notesSlide4.xml"/><Relationship Id="rId30" Type="http://schemas.openxmlformats.org/officeDocument/2006/relationships/slideLayout" Target="../slideLayouts/slideLayout12.xml"/><Relationship Id="rId3" Type="http://schemas.openxmlformats.org/officeDocument/2006/relationships/image" Target="../media/image12.png"/><Relationship Id="rId29" Type="http://schemas.openxmlformats.org/officeDocument/2006/relationships/tags" Target="../tags/tag18.xml"/><Relationship Id="rId28" Type="http://schemas.openxmlformats.org/officeDocument/2006/relationships/tags" Target="../tags/tag17.xml"/><Relationship Id="rId27" Type="http://schemas.openxmlformats.org/officeDocument/2006/relationships/tags" Target="../tags/tag16.xml"/><Relationship Id="rId26" Type="http://schemas.openxmlformats.org/officeDocument/2006/relationships/tags" Target="../tags/tag15.xml"/><Relationship Id="rId25" Type="http://schemas.openxmlformats.org/officeDocument/2006/relationships/tags" Target="../tags/tag14.xml"/><Relationship Id="rId24" Type="http://schemas.openxmlformats.org/officeDocument/2006/relationships/tags" Target="../tags/tag13.xml"/><Relationship Id="rId23" Type="http://schemas.openxmlformats.org/officeDocument/2006/relationships/tags" Target="../tags/tag12.xml"/><Relationship Id="rId22" Type="http://schemas.openxmlformats.org/officeDocument/2006/relationships/tags" Target="../tags/tag11.xml"/><Relationship Id="rId21" Type="http://schemas.openxmlformats.org/officeDocument/2006/relationships/image" Target="../media/image21.png"/><Relationship Id="rId20" Type="http://schemas.openxmlformats.org/officeDocument/2006/relationships/tags" Target="../tags/tag10.xml"/><Relationship Id="rId2" Type="http://schemas.openxmlformats.org/officeDocument/2006/relationships/tags" Target="../tags/tag1.xml"/><Relationship Id="rId19" Type="http://schemas.openxmlformats.org/officeDocument/2006/relationships/image" Target="../media/image20.png"/><Relationship Id="rId18" Type="http://schemas.openxmlformats.org/officeDocument/2006/relationships/tags" Target="../tags/tag9.xml"/><Relationship Id="rId17" Type="http://schemas.openxmlformats.org/officeDocument/2006/relationships/image" Target="../media/image19.png"/><Relationship Id="rId16" Type="http://schemas.openxmlformats.org/officeDocument/2006/relationships/tags" Target="../tags/tag8.xml"/><Relationship Id="rId15" Type="http://schemas.openxmlformats.org/officeDocument/2006/relationships/image" Target="../media/image18.png"/><Relationship Id="rId14" Type="http://schemas.openxmlformats.org/officeDocument/2006/relationships/tags" Target="../tags/tag7.xml"/><Relationship Id="rId13" Type="http://schemas.openxmlformats.org/officeDocument/2006/relationships/image" Target="../media/image17.png"/><Relationship Id="rId12" Type="http://schemas.openxmlformats.org/officeDocument/2006/relationships/tags" Target="../tags/tag6.xml"/><Relationship Id="rId11" Type="http://schemas.openxmlformats.org/officeDocument/2006/relationships/image" Target="../media/image16.png"/><Relationship Id="rId10" Type="http://schemas.openxmlformats.org/officeDocument/2006/relationships/tags" Target="../tags/tag5.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tags" Target="../tags/tag22.xml"/><Relationship Id="rId7" Type="http://schemas.openxmlformats.org/officeDocument/2006/relationships/image" Target="../media/image24.png"/><Relationship Id="rId6" Type="http://schemas.openxmlformats.org/officeDocument/2006/relationships/tags" Target="../tags/tag21.xml"/><Relationship Id="rId5" Type="http://schemas.openxmlformats.org/officeDocument/2006/relationships/image" Target="../media/image23.png"/><Relationship Id="rId4" Type="http://schemas.openxmlformats.org/officeDocument/2006/relationships/tags" Target="../tags/tag20.xml"/><Relationship Id="rId3" Type="http://schemas.openxmlformats.org/officeDocument/2006/relationships/image" Target="../media/image22.png"/><Relationship Id="rId29" Type="http://schemas.openxmlformats.org/officeDocument/2006/relationships/notesSlide" Target="../notesSlides/notesSlide5.xml"/><Relationship Id="rId28" Type="http://schemas.openxmlformats.org/officeDocument/2006/relationships/slideLayout" Target="../slideLayouts/slideLayout12.xml"/><Relationship Id="rId27" Type="http://schemas.openxmlformats.org/officeDocument/2006/relationships/tags" Target="../tags/tag35.xml"/><Relationship Id="rId26" Type="http://schemas.openxmlformats.org/officeDocument/2006/relationships/tags" Target="../tags/tag34.xml"/><Relationship Id="rId25" Type="http://schemas.openxmlformats.org/officeDocument/2006/relationships/tags" Target="../tags/tag33.xml"/><Relationship Id="rId24" Type="http://schemas.openxmlformats.org/officeDocument/2006/relationships/tags" Target="../tags/tag32.xml"/><Relationship Id="rId23" Type="http://schemas.openxmlformats.org/officeDocument/2006/relationships/tags" Target="../tags/tag31.xml"/><Relationship Id="rId22" Type="http://schemas.openxmlformats.org/officeDocument/2006/relationships/tags" Target="../tags/tag30.xml"/><Relationship Id="rId21" Type="http://schemas.openxmlformats.org/officeDocument/2006/relationships/tags" Target="../tags/tag29.xml"/><Relationship Id="rId20" Type="http://schemas.openxmlformats.org/officeDocument/2006/relationships/tags" Target="../tags/tag28.xml"/><Relationship Id="rId2" Type="http://schemas.openxmlformats.org/officeDocument/2006/relationships/tags" Target="../tags/tag19.xml"/><Relationship Id="rId19" Type="http://schemas.openxmlformats.org/officeDocument/2006/relationships/image" Target="../media/image30.png"/><Relationship Id="rId18" Type="http://schemas.openxmlformats.org/officeDocument/2006/relationships/tags" Target="../tags/tag27.xml"/><Relationship Id="rId17" Type="http://schemas.openxmlformats.org/officeDocument/2006/relationships/image" Target="../media/image29.png"/><Relationship Id="rId16" Type="http://schemas.openxmlformats.org/officeDocument/2006/relationships/tags" Target="../tags/tag26.xml"/><Relationship Id="rId15" Type="http://schemas.openxmlformats.org/officeDocument/2006/relationships/image" Target="../media/image28.png"/><Relationship Id="rId14" Type="http://schemas.openxmlformats.org/officeDocument/2006/relationships/tags" Target="../tags/tag25.xml"/><Relationship Id="rId13" Type="http://schemas.openxmlformats.org/officeDocument/2006/relationships/image" Target="../media/image27.png"/><Relationship Id="rId12" Type="http://schemas.openxmlformats.org/officeDocument/2006/relationships/tags" Target="../tags/tag24.xml"/><Relationship Id="rId11" Type="http://schemas.openxmlformats.org/officeDocument/2006/relationships/image" Target="../media/image26.png"/><Relationship Id="rId10" Type="http://schemas.openxmlformats.org/officeDocument/2006/relationships/tags" Target="../tags/tag23.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0" Type="http://schemas.openxmlformats.org/officeDocument/2006/relationships/notesSlide" Target="../notesSlides/notesSlide6.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rcRect/>
          <a:stretch>
            <a:fillRect/>
          </a:stretch>
        </p:blipFill>
        <p:spPr>
          <a:xfrm>
            <a:off x="635283" y="587829"/>
            <a:ext cx="7873435" cy="3967842"/>
          </a:xfrm>
          <a:prstGeom prst="rect">
            <a:avLst/>
          </a:prstGeom>
        </p:spPr>
      </p:pic>
      <p:pic>
        <p:nvPicPr>
          <p:cNvPr id="3" name="Image 1" descr="preencoded.png"/>
          <p:cNvPicPr>
            <a:picLocks noChangeAspect="1"/>
          </p:cNvPicPr>
          <p:nvPr/>
        </p:nvPicPr>
        <p:blipFill>
          <a:blip r:embed="rId3"/>
          <a:srcRect/>
          <a:stretch>
            <a:fillRect/>
          </a:stretch>
        </p:blipFill>
        <p:spPr>
          <a:xfrm>
            <a:off x="706120" y="619125"/>
            <a:ext cx="7750175" cy="3874770"/>
          </a:xfrm>
          <a:prstGeom prst="rect">
            <a:avLst/>
          </a:prstGeom>
        </p:spPr>
      </p:pic>
      <p:pic>
        <p:nvPicPr>
          <p:cNvPr id="4" name="Image 2" descr="preencoded.png"/>
          <p:cNvPicPr>
            <a:picLocks noChangeAspect="1"/>
          </p:cNvPicPr>
          <p:nvPr/>
        </p:nvPicPr>
        <p:blipFill>
          <a:blip r:embed="rId4"/>
          <a:srcRect/>
          <a:stretch>
            <a:fillRect/>
          </a:stretch>
        </p:blipFill>
        <p:spPr>
          <a:xfrm>
            <a:off x="3030998" y="3516752"/>
            <a:ext cx="3082003" cy="444736"/>
          </a:xfrm>
          <a:prstGeom prst="rect">
            <a:avLst/>
          </a:prstGeom>
        </p:spPr>
      </p:pic>
      <p:sp>
        <p:nvSpPr>
          <p:cNvPr id="5" name="Text 0"/>
          <p:cNvSpPr/>
          <p:nvPr/>
        </p:nvSpPr>
        <p:spPr>
          <a:xfrm>
            <a:off x="1803529" y="2805190"/>
            <a:ext cx="5546094" cy="48006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40000"/>
              </a:lnSpc>
              <a:buNone/>
            </a:pPr>
            <a:r>
              <a:rPr lang="en-US" sz="900">
                <a:solidFill>
                  <a:srgbClr val="5F6369"/>
                </a:solidFill>
                <a:latin typeface="微软雅黑" panose="020B0503020204020204" pitchFamily="34" charset="-122"/>
                <a:ea typeface="微软雅黑" panose="020B0503020204020204" pitchFamily="34" charset="-122"/>
                <a:cs typeface="微软雅黑" panose="020B0503020204020204" pitchFamily="34" charset="-120"/>
              </a:rPr>
              <a:t>We believe that it will be more than just a tool, it will be an effective aid to achieving your goals. We look forward to your experience and are confident that it will bring you satisfactory value. Let's use it to open a new chapter and create a brilliant future together</a:t>
            </a:r>
            <a:endParaRPr lang="en-US" sz="900"/>
          </a:p>
        </p:txBody>
      </p:sp>
      <p:sp>
        <p:nvSpPr>
          <p:cNvPr id="6" name="Text 1"/>
          <p:cNvSpPr/>
          <p:nvPr/>
        </p:nvSpPr>
        <p:spPr>
          <a:xfrm>
            <a:off x="2894965" y="989330"/>
            <a:ext cx="3623945" cy="22098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20000"/>
              </a:lnSpc>
              <a:buNone/>
            </a:pPr>
            <a:r>
              <a:rPr lang="en-US" sz="1200" spc="750">
                <a:solidFill>
                  <a:srgbClr val="000000"/>
                </a:solidFill>
                <a:latin typeface="微软雅黑" panose="020B0503020204020204" pitchFamily="34" charset="-122"/>
                <a:ea typeface="微软雅黑" panose="020B0503020204020204" pitchFamily="34" charset="-122"/>
                <a:cs typeface="微软雅黑" panose="020B0503020204020204" pitchFamily="34" charset="-120"/>
              </a:rPr>
              <a:t>秦皇岛先河科技发展有限公司</a:t>
            </a:r>
            <a:r>
              <a:rPr lang="en-US" sz="1080" spc="750">
                <a:solidFill>
                  <a:srgbClr val="000000"/>
                </a:solidFill>
                <a:latin typeface="微软雅黑" panose="020B0503020204020204" pitchFamily="34" charset="-122"/>
                <a:ea typeface="微软雅黑" panose="020B0503020204020204" pitchFamily="34" charset="-122"/>
                <a:cs typeface="微软雅黑" panose="020B0503020204020204" pitchFamily="34" charset="-120"/>
              </a:rPr>
              <a:t>  </a:t>
            </a:r>
            <a:endParaRPr lang="en-US" sz="1080"/>
          </a:p>
        </p:txBody>
      </p:sp>
      <p:sp>
        <p:nvSpPr>
          <p:cNvPr id="7" name="Text 2"/>
          <p:cNvSpPr/>
          <p:nvPr/>
        </p:nvSpPr>
        <p:spPr>
          <a:xfrm>
            <a:off x="1691708" y="1707456"/>
            <a:ext cx="5891648" cy="738505"/>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20000"/>
              </a:lnSpc>
              <a:buNone/>
            </a:pPr>
            <a:r>
              <a:rPr lang="en-US" sz="4000">
                <a:solidFill>
                  <a:srgbClr val="000000"/>
                </a:solidFill>
                <a:latin typeface="Alimama ShuHeiTi Bold" pitchFamily="34" charset="0"/>
                <a:ea typeface="Alimama ShuHeiTi Bold" pitchFamily="34" charset="-122"/>
                <a:cs typeface="Alimama ShuHeiTi Bold" pitchFamily="34" charset="-120"/>
              </a:rPr>
              <a:t>钢化玻璃</a:t>
            </a:r>
            <a:r>
              <a:rPr lang="zh-CN" altLang="en-US" sz="4000">
                <a:solidFill>
                  <a:srgbClr val="000000"/>
                </a:solidFill>
                <a:latin typeface="Alimama ShuHeiTi Bold" pitchFamily="34" charset="0"/>
                <a:ea typeface="Alimama ShuHeiTi Bold" pitchFamily="34" charset="-122"/>
                <a:cs typeface="Alimama ShuHeiTi Bold" pitchFamily="34" charset="-120"/>
              </a:rPr>
              <a:t>平整度</a:t>
            </a:r>
            <a:r>
              <a:rPr lang="en-US" sz="4000">
                <a:solidFill>
                  <a:srgbClr val="000000"/>
                </a:solidFill>
                <a:latin typeface="Alimama ShuHeiTi Bold" pitchFamily="34" charset="0"/>
                <a:ea typeface="Alimama ShuHeiTi Bold" pitchFamily="34" charset="-122"/>
                <a:cs typeface="Alimama ShuHeiTi Bold" pitchFamily="34" charset="-120"/>
              </a:rPr>
              <a:t>检测系统</a:t>
            </a:r>
            <a:endParaRPr lang="en-US" sz="4000"/>
          </a:p>
        </p:txBody>
      </p:sp>
      <p:sp>
        <p:nvSpPr>
          <p:cNvPr id="8" name="Text 3"/>
          <p:cNvSpPr/>
          <p:nvPr/>
        </p:nvSpPr>
        <p:spPr>
          <a:xfrm>
            <a:off x="3098497" y="3647680"/>
            <a:ext cx="2956147" cy="182880"/>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20000"/>
              </a:lnSpc>
              <a:buNone/>
            </a:pPr>
            <a:r>
              <a:rPr lang="en-US" sz="1170">
                <a:solidFill>
                  <a:srgbClr val="000000"/>
                </a:solidFill>
                <a:latin typeface="SourceHanSansCN-Regular" pitchFamily="34" charset="0"/>
                <a:ea typeface="SourceHanSansCN-Regular" pitchFamily="34" charset="-122"/>
                <a:cs typeface="SourceHanSansCN-Regular" pitchFamily="34" charset="-120"/>
              </a:rPr>
              <a:t>瞭望1.0系统介绍</a:t>
            </a:r>
            <a:endParaRPr lang="en-US" sz="117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5" name="Image 3" descr="preencoded.png"/>
          <p:cNvPicPr>
            <a:picLocks noChangeAspect="1"/>
          </p:cNvPicPr>
          <p:nvPr>
            <p:custDataLst>
              <p:tags r:id="rId2"/>
            </p:custDataLst>
          </p:nvPr>
        </p:nvPicPr>
        <p:blipFill>
          <a:blip r:embed="rId3"/>
          <a:srcRect/>
          <a:stretch>
            <a:fillRect/>
          </a:stretch>
        </p:blipFill>
        <p:spPr>
          <a:xfrm>
            <a:off x="2883132" y="1178471"/>
            <a:ext cx="594002" cy="594000"/>
          </a:xfrm>
          <a:prstGeom prst="rect">
            <a:avLst/>
          </a:prstGeom>
        </p:spPr>
      </p:pic>
      <p:pic>
        <p:nvPicPr>
          <p:cNvPr id="6" name="Image 4" descr="preencoded.png"/>
          <p:cNvPicPr>
            <a:picLocks noChangeAspect="1"/>
          </p:cNvPicPr>
          <p:nvPr>
            <p:custDataLst>
              <p:tags r:id="rId4"/>
            </p:custDataLst>
          </p:nvPr>
        </p:nvPicPr>
        <p:blipFill>
          <a:blip r:embed="rId5"/>
          <a:srcRect/>
          <a:stretch>
            <a:fillRect/>
          </a:stretch>
        </p:blipFill>
        <p:spPr>
          <a:xfrm>
            <a:off x="2763353" y="1837931"/>
            <a:ext cx="1427561" cy="2556968"/>
          </a:xfrm>
          <a:prstGeom prst="rect">
            <a:avLst/>
          </a:prstGeom>
        </p:spPr>
      </p:pic>
      <p:pic>
        <p:nvPicPr>
          <p:cNvPr id="7" name="Image 5" descr="preencoded.png"/>
          <p:cNvPicPr>
            <a:picLocks noChangeAspect="1"/>
          </p:cNvPicPr>
          <p:nvPr>
            <p:custDataLst>
              <p:tags r:id="rId6"/>
            </p:custDataLst>
          </p:nvPr>
        </p:nvPicPr>
        <p:blipFill>
          <a:blip r:embed="rId7"/>
          <a:srcRect/>
          <a:stretch>
            <a:fillRect/>
          </a:stretch>
        </p:blipFill>
        <p:spPr>
          <a:xfrm>
            <a:off x="4954339" y="1178471"/>
            <a:ext cx="594003" cy="594000"/>
          </a:xfrm>
          <a:prstGeom prst="rect">
            <a:avLst/>
          </a:prstGeom>
        </p:spPr>
      </p:pic>
      <p:pic>
        <p:nvPicPr>
          <p:cNvPr id="8" name="Image 6" descr="preencoded.png"/>
          <p:cNvPicPr>
            <a:picLocks noChangeAspect="1"/>
          </p:cNvPicPr>
          <p:nvPr>
            <p:custDataLst>
              <p:tags r:id="rId8"/>
            </p:custDataLst>
          </p:nvPr>
        </p:nvPicPr>
        <p:blipFill>
          <a:blip r:embed="rId5"/>
          <a:srcRect/>
          <a:stretch>
            <a:fillRect/>
          </a:stretch>
        </p:blipFill>
        <p:spPr>
          <a:xfrm>
            <a:off x="4834560" y="1837931"/>
            <a:ext cx="1427561" cy="2556968"/>
          </a:xfrm>
          <a:prstGeom prst="rect">
            <a:avLst/>
          </a:prstGeom>
        </p:spPr>
      </p:pic>
      <p:pic>
        <p:nvPicPr>
          <p:cNvPr id="9" name="Image 7" descr="preencoded.png"/>
          <p:cNvPicPr>
            <a:picLocks noChangeAspect="1"/>
          </p:cNvPicPr>
          <p:nvPr>
            <p:custDataLst>
              <p:tags r:id="rId9"/>
            </p:custDataLst>
          </p:nvPr>
        </p:nvPicPr>
        <p:blipFill>
          <a:blip r:embed="rId10"/>
          <a:srcRect/>
          <a:stretch>
            <a:fillRect/>
          </a:stretch>
        </p:blipFill>
        <p:spPr>
          <a:xfrm>
            <a:off x="7025547" y="1178471"/>
            <a:ext cx="594002" cy="594000"/>
          </a:xfrm>
          <a:prstGeom prst="rect">
            <a:avLst/>
          </a:prstGeom>
        </p:spPr>
      </p:pic>
      <p:pic>
        <p:nvPicPr>
          <p:cNvPr id="10" name="Image 8" descr="preencoded.png"/>
          <p:cNvPicPr>
            <a:picLocks noChangeAspect="1"/>
          </p:cNvPicPr>
          <p:nvPr>
            <p:custDataLst>
              <p:tags r:id="rId11"/>
            </p:custDataLst>
          </p:nvPr>
        </p:nvPicPr>
        <p:blipFill>
          <a:blip r:embed="rId5"/>
          <a:srcRect/>
          <a:stretch>
            <a:fillRect/>
          </a:stretch>
        </p:blipFill>
        <p:spPr>
          <a:xfrm>
            <a:off x="6905768" y="1837931"/>
            <a:ext cx="1427562" cy="2556968"/>
          </a:xfrm>
          <a:prstGeom prst="rect">
            <a:avLst/>
          </a:prstGeom>
        </p:spPr>
      </p:pic>
      <p:sp>
        <p:nvSpPr>
          <p:cNvPr id="15" name="Text 4"/>
          <p:cNvSpPr/>
          <p:nvPr>
            <p:custDataLst>
              <p:tags r:id="rId12"/>
            </p:custDataLst>
          </p:nvPr>
        </p:nvSpPr>
        <p:spPr>
          <a:xfrm>
            <a:off x="7027700" y="2092296"/>
            <a:ext cx="1192840"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zh-CN" altLang="en-US" sz="1440" b="1"/>
              <a:t>弓形弯</a:t>
            </a:r>
            <a:endParaRPr lang="zh-CN" altLang="en-US" sz="1440" b="1"/>
          </a:p>
        </p:txBody>
      </p:sp>
      <p:sp>
        <p:nvSpPr>
          <p:cNvPr id="16" name="Text 5"/>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平整度监测</a:t>
            </a:r>
            <a:endParaRPr lang="en-US" sz="1920"/>
          </a:p>
        </p:txBody>
      </p:sp>
      <p:sp>
        <p:nvSpPr>
          <p:cNvPr id="17" name="Text 6"/>
          <p:cNvSpPr/>
          <p:nvPr>
            <p:custDataLst>
              <p:tags r:id="rId13"/>
            </p:custDataLst>
          </p:nvPr>
        </p:nvSpPr>
        <p:spPr>
          <a:xfrm>
            <a:off x="814078" y="2092296"/>
            <a:ext cx="1192840"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zh-CN" altLang="en-US" sz="1440" b="1">
                <a:solidFill>
                  <a:srgbClr val="FFFFFF"/>
                </a:solidFill>
                <a:latin typeface="SourceHanSansCN-Regular" pitchFamily="34" charset="0"/>
                <a:ea typeface="SourceHanSansCN-Regular" pitchFamily="34" charset="-122"/>
                <a:cs typeface="SourceHanSansCN-Regular" pitchFamily="34" charset="-120"/>
              </a:rPr>
              <a:t>表面屈光度</a:t>
            </a:r>
            <a:endParaRPr lang="en-US" sz="1440" b="1"/>
          </a:p>
        </p:txBody>
      </p:sp>
      <p:sp>
        <p:nvSpPr>
          <p:cNvPr id="18" name="Text 7"/>
          <p:cNvSpPr/>
          <p:nvPr>
            <p:custDataLst>
              <p:tags r:id="rId14"/>
            </p:custDataLst>
          </p:nvPr>
        </p:nvSpPr>
        <p:spPr>
          <a:xfrm>
            <a:off x="815158" y="2501605"/>
            <a:ext cx="1190680" cy="145601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FFFFFF"/>
                </a:solidFill>
                <a:latin typeface="SourceHanSansCN-Regular" pitchFamily="34" charset="0"/>
                <a:ea typeface="SourceHanSansCN-Regular" pitchFamily="34" charset="-122"/>
                <a:cs typeface="SourceHanSansCN-Regular" pitchFamily="34" charset="-120"/>
              </a:rPr>
              <a:t>监测纵向和横向的弓形弯。弓形弯过大的玻璃在使用中可能出现问题，系统检测可保证玻璃符合使用要求。</a:t>
            </a:r>
            <a:endParaRPr lang="en-US" sz="1260"/>
          </a:p>
        </p:txBody>
      </p:sp>
      <p:sp>
        <p:nvSpPr>
          <p:cNvPr id="19" name="Text 8"/>
          <p:cNvSpPr/>
          <p:nvPr>
            <p:custDataLst>
              <p:tags r:id="rId15"/>
            </p:custDataLst>
          </p:nvPr>
        </p:nvSpPr>
        <p:spPr>
          <a:xfrm>
            <a:off x="2886366" y="2501605"/>
            <a:ext cx="1190680" cy="151193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zh-CN" altLang="en-US" sz="1260"/>
              <a:t>平面峰谷值（</a:t>
            </a:r>
            <a:r>
              <a:rPr lang="en-US" altLang="zh-CN" sz="1260"/>
              <a:t>PV</a:t>
            </a:r>
            <a:r>
              <a:rPr lang="zh-CN" altLang="en-US" sz="1260"/>
              <a:t>）也是玻璃表面平整度的一个指标，与传统的三点规或刀尺塞尺法测量值对应</a:t>
            </a:r>
            <a:endParaRPr lang="en-US" altLang="zh-CN" sz="1260"/>
          </a:p>
        </p:txBody>
      </p:sp>
      <p:sp>
        <p:nvSpPr>
          <p:cNvPr id="20" name="Text 9"/>
          <p:cNvSpPr/>
          <p:nvPr>
            <p:custDataLst>
              <p:tags r:id="rId16"/>
            </p:custDataLst>
          </p:nvPr>
        </p:nvSpPr>
        <p:spPr>
          <a:xfrm>
            <a:off x="4956492" y="2092296"/>
            <a:ext cx="1192840"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zh-CN" altLang="en-US" sz="1440" b="1"/>
              <a:t>边部翘曲</a:t>
            </a:r>
            <a:endParaRPr lang="zh-CN" altLang="en-US" sz="1440" b="1"/>
          </a:p>
        </p:txBody>
      </p:sp>
      <p:sp>
        <p:nvSpPr>
          <p:cNvPr id="21" name="Text 10"/>
          <p:cNvSpPr/>
          <p:nvPr>
            <p:custDataLst>
              <p:tags r:id="rId17"/>
            </p:custDataLst>
          </p:nvPr>
        </p:nvSpPr>
        <p:spPr>
          <a:xfrm>
            <a:off x="827250" y="2139286"/>
            <a:ext cx="1192840"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zh-CN" altLang="en-US" sz="1440" b="1"/>
              <a:t>表面屈光度</a:t>
            </a:r>
            <a:endParaRPr lang="zh-CN" altLang="en-US" sz="1440" b="1"/>
          </a:p>
        </p:txBody>
      </p:sp>
      <p:sp>
        <p:nvSpPr>
          <p:cNvPr id="22" name="Text 11"/>
          <p:cNvSpPr/>
          <p:nvPr>
            <p:custDataLst>
              <p:tags r:id="rId18"/>
            </p:custDataLst>
          </p:nvPr>
        </p:nvSpPr>
        <p:spPr>
          <a:xfrm>
            <a:off x="7028781" y="2501605"/>
            <a:ext cx="1190680" cy="93599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zh-CN" altLang="en-US" sz="1170">
                <a:solidFill>
                  <a:srgbClr val="333333"/>
                </a:solidFill>
                <a:latin typeface="SourceHanSansCN-Regular" pitchFamily="34" charset="0"/>
                <a:ea typeface="SourceHanSansCN-Regular" pitchFamily="34" charset="-122"/>
                <a:cs typeface="SourceHanSansCN-Regular" pitchFamily="34" charset="-120"/>
              </a:rPr>
              <a:t>钢化玻璃存在纵向和横向的弓形弯，是测量方向整体拱高与弦长的比值</a:t>
            </a:r>
            <a:r>
              <a:rPr lang="en-US" sz="1170">
                <a:solidFill>
                  <a:srgbClr val="333333"/>
                </a:solidFill>
                <a:latin typeface="SourceHanSansCN-Regular" pitchFamily="34" charset="0"/>
                <a:ea typeface="SourceHanSansCN-Regular" pitchFamily="34" charset="-122"/>
                <a:cs typeface="SourceHanSansCN-Regular" pitchFamily="34" charset="-120"/>
              </a:rPr>
              <a:t>。</a:t>
            </a:r>
            <a:endParaRPr lang="en-US" sz="1170"/>
          </a:p>
        </p:txBody>
      </p:sp>
      <p:sp>
        <p:nvSpPr>
          <p:cNvPr id="23" name="Text 12"/>
          <p:cNvSpPr/>
          <p:nvPr>
            <p:custDataLst>
              <p:tags r:id="rId19"/>
            </p:custDataLst>
          </p:nvPr>
        </p:nvSpPr>
        <p:spPr>
          <a:xfrm>
            <a:off x="4957573" y="2501605"/>
            <a:ext cx="1190680" cy="176339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algn="l">
              <a:lnSpc>
                <a:spcPct val="130000"/>
              </a:lnSpc>
              <a:buClrTx/>
              <a:buSzTx/>
              <a:buFontTx/>
              <a:buNone/>
            </a:pPr>
            <a:r>
              <a:rPr lang="en-US" sz="1260">
                <a:solidFill>
                  <a:srgbClr val="333333"/>
                </a:solidFill>
                <a:latin typeface="SourceHanSansCN-Regular" pitchFamily="34" charset="0"/>
                <a:ea typeface="SourceHanSansCN-Regular" pitchFamily="34" charset="-122"/>
                <a:cs typeface="SourceHanSansCN-Regular" pitchFamily="34" charset="-120"/>
                <a:sym typeface="+mn-ea"/>
              </a:rPr>
              <a:t>能检测玻璃边部翘曲情况。边部翘曲会影响玻璃安装和使用效果，及时发现可采取措施纠正，提高产品质量</a:t>
            </a:r>
            <a:endParaRPr lang="en-US" sz="1260">
              <a:solidFill>
                <a:srgbClr val="333333"/>
              </a:solidFill>
              <a:latin typeface="SourceHanSansCN-Regular" pitchFamily="34" charset="0"/>
              <a:ea typeface="SourceHanSansCN-Regular" pitchFamily="34" charset="-122"/>
              <a:cs typeface="SourceHanSansCN-Regular" pitchFamily="34" charset="-120"/>
            </a:endParaRPr>
          </a:p>
        </p:txBody>
      </p:sp>
      <p:pic>
        <p:nvPicPr>
          <p:cNvPr id="24" name="图片 23" descr="3b32313630313033363bc9ccd2b5"/>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899160" y="1235075"/>
            <a:ext cx="527685" cy="527685"/>
          </a:xfrm>
          <a:prstGeom prst="rect">
            <a:avLst/>
          </a:prstGeom>
        </p:spPr>
      </p:pic>
      <p:pic>
        <p:nvPicPr>
          <p:cNvPr id="27" name="图片 26" descr="3b32313630313234343bc2dbcec4b2e9d6d8"/>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2917825" y="1203325"/>
            <a:ext cx="559435" cy="559435"/>
          </a:xfrm>
          <a:prstGeom prst="rect">
            <a:avLst/>
          </a:prstGeom>
        </p:spPr>
      </p:pic>
      <p:pic>
        <p:nvPicPr>
          <p:cNvPr id="29" name="图片 28" descr="3b32313630313038393bd5fdc8b7"/>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5013325" y="1203325"/>
            <a:ext cx="517525" cy="517525"/>
          </a:xfrm>
          <a:prstGeom prst="rect">
            <a:avLst/>
          </a:prstGeom>
        </p:spPr>
      </p:pic>
      <p:pic>
        <p:nvPicPr>
          <p:cNvPr id="30" name="图片 29" descr="3b32313630313234373bc2dbcec4cdb3bcc6"/>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6981825" y="1193165"/>
            <a:ext cx="527685" cy="527685"/>
          </a:xfrm>
          <a:prstGeom prst="rect">
            <a:avLst/>
          </a:prstGeom>
        </p:spPr>
      </p:pic>
      <p:pic>
        <p:nvPicPr>
          <p:cNvPr id="33" name="Image 4" descr="preencoded.png"/>
          <p:cNvPicPr>
            <a:picLocks noChangeAspect="1"/>
          </p:cNvPicPr>
          <p:nvPr>
            <p:custDataLst>
              <p:tags r:id="rId32"/>
            </p:custDataLst>
          </p:nvPr>
        </p:nvPicPr>
        <p:blipFill>
          <a:blip r:embed="rId5"/>
          <a:srcRect/>
          <a:stretch>
            <a:fillRect/>
          </a:stretch>
        </p:blipFill>
        <p:spPr>
          <a:xfrm>
            <a:off x="683093" y="1851901"/>
            <a:ext cx="1427561" cy="2556968"/>
          </a:xfrm>
          <a:prstGeom prst="rect">
            <a:avLst/>
          </a:prstGeom>
        </p:spPr>
      </p:pic>
      <p:sp>
        <p:nvSpPr>
          <p:cNvPr id="34" name="Text 10"/>
          <p:cNvSpPr/>
          <p:nvPr>
            <p:custDataLst>
              <p:tags r:id="rId33"/>
            </p:custDataLst>
          </p:nvPr>
        </p:nvSpPr>
        <p:spPr>
          <a:xfrm>
            <a:off x="2987520" y="2139286"/>
            <a:ext cx="1192840"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zh-CN" altLang="en-US" sz="1440" b="1"/>
              <a:t>平面峰谷值</a:t>
            </a:r>
            <a:endParaRPr lang="zh-CN" altLang="en-US" sz="1440" b="1"/>
          </a:p>
        </p:txBody>
      </p:sp>
      <p:sp>
        <p:nvSpPr>
          <p:cNvPr id="35" name="Text 8"/>
          <p:cNvSpPr/>
          <p:nvPr>
            <p:custDataLst>
              <p:tags r:id="rId34"/>
            </p:custDataLst>
          </p:nvPr>
        </p:nvSpPr>
        <p:spPr>
          <a:xfrm>
            <a:off x="830871" y="2501605"/>
            <a:ext cx="1190680" cy="151193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zh-CN" altLang="en-US" sz="1260"/>
              <a:t>屈光度（</a:t>
            </a:r>
            <a:r>
              <a:rPr lang="en-US" altLang="zh-CN" sz="1260"/>
              <a:t>OP</a:t>
            </a:r>
            <a:r>
              <a:rPr lang="zh-CN" altLang="en-US" sz="1260"/>
              <a:t>值）是玻璃表面弯曲程度的计量单位比传统的波形弯更准确体现玻璃表面的弯曲程度</a:t>
            </a:r>
            <a:endParaRPr lang="zh-CN" altLang="en-US" sz="126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rLst="">
                                      <p:cBhvr>
                                        <p:cTn id="7" dur="750"/>
                                        <p:tgtEl>
                                          <p:spTgt spid="9"/>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rLst="">
                                      <p:cBhvr>
                                        <p:cTn id="10" dur="750"/>
                                        <p:tgtEl>
                                          <p:spTgt spid="10"/>
                                        </p:tgtEl>
                                      </p:cBhvr>
                                    </p:animEffect>
                                  </p:childTnLst>
                                </p:cTn>
                              </p:par>
                              <p:par>
                                <p:cTn id="11" presetID="10" presetClass="entr" presetSubtype="0" fill="hold" grpId="3"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rLst="">
                                      <p:cBhvr>
                                        <p:cTn id="13" dur="750"/>
                                        <p:tgtEl>
                                          <p:spTgt spid="15"/>
                                        </p:tgtEl>
                                      </p:cBhvr>
                                    </p:animEffect>
                                  </p:childTnLst>
                                </p:cTn>
                              </p:par>
                              <p:par>
                                <p:cTn id="14" presetID="10" presetClass="entr" presetSubtype="0" fill="hold" grpId="4"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rLst="">
                                      <p:cBhvr>
                                        <p:cTn id="16" dur="750"/>
                                        <p:tgtEl>
                                          <p:spTgt spid="22"/>
                                        </p:tgtEl>
                                      </p:cBhvr>
                                    </p:animEffect>
                                  </p:childTnLst>
                                </p:cTn>
                              </p:par>
                            </p:childTnLst>
                          </p:cTn>
                        </p:par>
                        <p:par>
                          <p:cTn id="17" fill="hold">
                            <p:stCondLst>
                              <p:cond delay="1000"/>
                            </p:stCondLst>
                            <p:childTnLst>
                              <p:par>
                                <p:cTn id="18" presetID="10" presetClass="entr" presetSubtype="0" fill="hold" grpId="5"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rLst="">
                                      <p:cBhvr>
                                        <p:cTn id="20" dur="750"/>
                                        <p:tgtEl>
                                          <p:spTgt spid="7"/>
                                        </p:tgtEl>
                                      </p:cBhvr>
                                    </p:animEffect>
                                  </p:childTnLst>
                                </p:cTn>
                              </p:par>
                              <p:par>
                                <p:cTn id="21" presetID="10" presetClass="entr" presetSubtype="0" fill="hold" grpId="7"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rLst="">
                                      <p:cBhvr>
                                        <p:cTn id="23" dur="750"/>
                                        <p:tgtEl>
                                          <p:spTgt spid="8"/>
                                        </p:tgtEl>
                                      </p:cBhvr>
                                    </p:animEffect>
                                  </p:childTnLst>
                                </p:cTn>
                              </p:par>
                              <p:par>
                                <p:cTn id="24" presetID="10" presetClass="entr" presetSubtype="0" fill="hold" grpId="8"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rLst="">
                                      <p:cBhvr>
                                        <p:cTn id="26" dur="750"/>
                                        <p:tgtEl>
                                          <p:spTgt spid="20"/>
                                        </p:tgtEl>
                                      </p:cBhvr>
                                    </p:animEffect>
                                  </p:childTnLst>
                                </p:cTn>
                              </p:par>
                              <p:par>
                                <p:cTn id="27" presetID="10" presetClass="entr" presetSubtype="0" fill="hold" grpId="9"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rLst="">
                                      <p:cBhvr>
                                        <p:cTn id="29" dur="750"/>
                                        <p:tgtEl>
                                          <p:spTgt spid="23"/>
                                        </p:tgtEl>
                                      </p:cBhvr>
                                    </p:animEffect>
                                  </p:childTnLst>
                                </p:cTn>
                              </p:par>
                            </p:childTnLst>
                          </p:cTn>
                        </p:par>
                        <p:par>
                          <p:cTn id="30" fill="hold">
                            <p:stCondLst>
                              <p:cond delay="2000"/>
                            </p:stCondLst>
                            <p:childTnLst>
                              <p:par>
                                <p:cTn id="31" presetID="10" presetClass="entr" presetSubtype="0" fill="hold" grpId="1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rLst="">
                                      <p:cBhvr>
                                        <p:cTn id="33" dur="750"/>
                                        <p:tgtEl>
                                          <p:spTgt spid="5"/>
                                        </p:tgtEl>
                                      </p:cBhvr>
                                    </p:animEffect>
                                  </p:childTnLst>
                                </p:cTn>
                              </p:par>
                              <p:par>
                                <p:cTn id="34" presetID="10" presetClass="entr" presetSubtype="0" fill="hold" grpId="12"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rLst="">
                                      <p:cBhvr>
                                        <p:cTn id="36" dur="750"/>
                                        <p:tgtEl>
                                          <p:spTgt spid="6"/>
                                        </p:tgtEl>
                                      </p:cBhvr>
                                    </p:animEffect>
                                  </p:childTnLst>
                                </p:cTn>
                              </p:par>
                              <p:par>
                                <p:cTn id="37" presetID="10" presetClass="entr" presetSubtype="0" fill="hold" grpId="13"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rLst="">
                                      <p:cBhvr>
                                        <p:cTn id="39" dur="750"/>
                                        <p:tgtEl>
                                          <p:spTgt spid="21"/>
                                        </p:tgtEl>
                                      </p:cBhvr>
                                    </p:animEffect>
                                  </p:childTnLst>
                                </p:cTn>
                              </p:par>
                              <p:par>
                                <p:cTn id="40" presetID="10" presetClass="entr" presetSubtype="0" fill="hold" grpId="14"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rLst="">
                                      <p:cBhvr>
                                        <p:cTn id="42" dur="750"/>
                                        <p:tgtEl>
                                          <p:spTgt spid="19"/>
                                        </p:tgtEl>
                                      </p:cBhvr>
                                    </p:animEffect>
                                  </p:childTnLst>
                                </p:cTn>
                              </p:par>
                              <p:par>
                                <p:cTn id="43" presetID="10" presetClass="entr" presetSubtype="0" fill="hold" grpId="18"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rLst="">
                                      <p:cBhvr>
                                        <p:cTn id="45" dur="750"/>
                                        <p:tgtEl>
                                          <p:spTgt spid="17"/>
                                        </p:tgtEl>
                                      </p:cBhvr>
                                    </p:animEffect>
                                  </p:childTnLst>
                                </p:cTn>
                              </p:par>
                              <p:par>
                                <p:cTn id="46" presetID="10" presetClass="entr" presetSubtype="0" fill="hold" grpId="19"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rLst="">
                                      <p:cBhvr>
                                        <p:cTn id="48" dur="750"/>
                                        <p:tgtEl>
                                          <p:spTgt spid="18"/>
                                        </p:tgtEl>
                                      </p:cBhvr>
                                    </p:animEffect>
                                  </p:childTnLst>
                                </p:cTn>
                              </p:par>
                              <p:par>
                                <p:cTn id="49" presetID="10" presetClass="entr" presetSubtype="0" fill="hold" grpId="12"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rLst="">
                                      <p:cBhvr>
                                        <p:cTn id="51" dur="750"/>
                                        <p:tgtEl>
                                          <p:spTgt spid="33"/>
                                        </p:tgtEl>
                                      </p:cBhvr>
                                    </p:animEffect>
                                  </p:childTnLst>
                                </p:cTn>
                              </p:par>
                              <p:par>
                                <p:cTn id="52" presetID="10" presetClass="entr" presetSubtype="0" fill="hold" grpId="13"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rLst="">
                                      <p:cBhvr>
                                        <p:cTn id="54" dur="750"/>
                                        <p:tgtEl>
                                          <p:spTgt spid="34"/>
                                        </p:tgtEl>
                                      </p:cBhvr>
                                    </p:animEffect>
                                  </p:childTnLst>
                                </p:cTn>
                              </p:par>
                              <p:par>
                                <p:cTn id="55" presetID="10" presetClass="entr" presetSubtype="0" fill="hold" grpId="14"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rLst="">
                                      <p:cBhvr>
                                        <p:cTn id="5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P spid="10" grpId="2" animBg="1" advAuto="0"/>
      <p:bldP spid="15" grpId="3" animBg="1" advAuto="0"/>
      <p:bldP spid="22" grpId="4" animBg="1" advAuto="0"/>
      <p:bldP spid="7" grpId="5" animBg="1" advAuto="0"/>
      <p:bldP spid="8" grpId="7" animBg="1" advAuto="0"/>
      <p:bldP spid="20" grpId="8" animBg="1" advAuto="0"/>
      <p:bldP spid="23" grpId="9" animBg="1" advAuto="0"/>
      <p:bldP spid="5" grpId="10" animBg="1" advAuto="0"/>
      <p:bldP spid="6" grpId="12" animBg="1" advAuto="0"/>
      <p:bldP spid="21" grpId="13" animBg="1" advAuto="0"/>
      <p:bldP spid="19" grpId="14" animBg="1" advAuto="0"/>
      <p:bldP spid="17" grpId="18" animBg="1" advAuto="0"/>
      <p:bldP spid="18" grpId="19" animBg="1" advAuto="0"/>
      <p:bldP spid="33" grpId="12" bldLvl="0" animBg="1" advAuto="0"/>
      <p:bldP spid="34" grpId="13" animBg="1" advAuto="0"/>
      <p:bldP spid="35" grpId="1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147482600"/>
          <p:cNvPicPr>
            <a:picLocks noChangeAspect="1"/>
          </p:cNvPicPr>
          <p:nvPr/>
        </p:nvPicPr>
        <p:blipFill>
          <a:blip r:embed="rId1"/>
          <a:stretch>
            <a:fillRect/>
          </a:stretch>
        </p:blipFill>
        <p:spPr>
          <a:xfrm>
            <a:off x="307340" y="274955"/>
            <a:ext cx="8466455" cy="4559935"/>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1209835" y="1305927"/>
            <a:ext cx="670188" cy="210487"/>
          </a:xfrm>
          <a:prstGeom prst="rect">
            <a:avLst/>
          </a:prstGeom>
        </p:spPr>
      </p:pic>
      <p:pic>
        <p:nvPicPr>
          <p:cNvPr id="4" name="Image 2" descr="preencoded.png"/>
          <p:cNvPicPr>
            <a:picLocks noChangeAspect="1"/>
          </p:cNvPicPr>
          <p:nvPr/>
        </p:nvPicPr>
        <p:blipFill>
          <a:blip r:embed="rId3"/>
          <a:srcRect/>
          <a:stretch>
            <a:fillRect/>
          </a:stretch>
        </p:blipFill>
        <p:spPr>
          <a:xfrm>
            <a:off x="1300686" y="1443194"/>
            <a:ext cx="495886" cy="495886"/>
          </a:xfrm>
          <a:prstGeom prst="rect">
            <a:avLst/>
          </a:prstGeom>
        </p:spPr>
      </p:pic>
      <p:pic>
        <p:nvPicPr>
          <p:cNvPr id="5" name="Image 3" descr="preencoded.png"/>
          <p:cNvPicPr>
            <a:picLocks noChangeAspect="1"/>
          </p:cNvPicPr>
          <p:nvPr/>
        </p:nvPicPr>
        <p:blipFill>
          <a:blip r:embed="rId4"/>
          <a:srcRect/>
          <a:stretch>
            <a:fillRect/>
          </a:stretch>
        </p:blipFill>
        <p:spPr>
          <a:xfrm>
            <a:off x="1534038" y="995582"/>
            <a:ext cx="22451" cy="324218"/>
          </a:xfrm>
          <a:prstGeom prst="rect">
            <a:avLst/>
          </a:prstGeom>
        </p:spPr>
      </p:pic>
      <p:pic>
        <p:nvPicPr>
          <p:cNvPr id="6" name="Image 4" descr="preencoded.png"/>
          <p:cNvPicPr>
            <a:picLocks noChangeAspect="1"/>
          </p:cNvPicPr>
          <p:nvPr/>
        </p:nvPicPr>
        <p:blipFill>
          <a:blip r:embed="rId5"/>
          <a:srcRect/>
          <a:stretch>
            <a:fillRect/>
          </a:stretch>
        </p:blipFill>
        <p:spPr>
          <a:xfrm>
            <a:off x="3227658" y="1543268"/>
            <a:ext cx="670188" cy="210488"/>
          </a:xfrm>
          <a:prstGeom prst="rect">
            <a:avLst/>
          </a:prstGeom>
        </p:spPr>
      </p:pic>
      <p:pic>
        <p:nvPicPr>
          <p:cNvPr id="7" name="Image 5" descr="preencoded.png"/>
          <p:cNvPicPr>
            <a:picLocks noChangeAspect="1"/>
          </p:cNvPicPr>
          <p:nvPr/>
        </p:nvPicPr>
        <p:blipFill>
          <a:blip r:embed="rId6"/>
          <a:srcRect/>
          <a:stretch>
            <a:fillRect/>
          </a:stretch>
        </p:blipFill>
        <p:spPr>
          <a:xfrm>
            <a:off x="3318511" y="1680534"/>
            <a:ext cx="495886" cy="495886"/>
          </a:xfrm>
          <a:prstGeom prst="rect">
            <a:avLst/>
          </a:prstGeom>
        </p:spPr>
      </p:pic>
      <p:pic>
        <p:nvPicPr>
          <p:cNvPr id="8" name="Image 6" descr="preencoded.png"/>
          <p:cNvPicPr>
            <a:picLocks noChangeAspect="1"/>
          </p:cNvPicPr>
          <p:nvPr/>
        </p:nvPicPr>
        <p:blipFill>
          <a:blip r:embed="rId7"/>
          <a:srcRect/>
          <a:stretch>
            <a:fillRect/>
          </a:stretch>
        </p:blipFill>
        <p:spPr>
          <a:xfrm>
            <a:off x="3551862" y="995582"/>
            <a:ext cx="22451" cy="561559"/>
          </a:xfrm>
          <a:prstGeom prst="rect">
            <a:avLst/>
          </a:prstGeom>
        </p:spPr>
      </p:pic>
      <p:pic>
        <p:nvPicPr>
          <p:cNvPr id="9" name="Image 7" descr="preencoded.png"/>
          <p:cNvPicPr>
            <a:picLocks noChangeAspect="1"/>
          </p:cNvPicPr>
          <p:nvPr/>
        </p:nvPicPr>
        <p:blipFill>
          <a:blip r:embed="rId8"/>
          <a:srcRect/>
          <a:stretch>
            <a:fillRect/>
          </a:stretch>
        </p:blipFill>
        <p:spPr>
          <a:xfrm>
            <a:off x="5245483" y="1305927"/>
            <a:ext cx="670188" cy="210488"/>
          </a:xfrm>
          <a:prstGeom prst="rect">
            <a:avLst/>
          </a:prstGeom>
        </p:spPr>
      </p:pic>
      <p:pic>
        <p:nvPicPr>
          <p:cNvPr id="10" name="Image 8" descr="preencoded.png"/>
          <p:cNvPicPr>
            <a:picLocks noChangeAspect="1"/>
          </p:cNvPicPr>
          <p:nvPr/>
        </p:nvPicPr>
        <p:blipFill>
          <a:blip r:embed="rId9"/>
          <a:srcRect/>
          <a:stretch>
            <a:fillRect/>
          </a:stretch>
        </p:blipFill>
        <p:spPr>
          <a:xfrm>
            <a:off x="5336336" y="1443194"/>
            <a:ext cx="495886" cy="495886"/>
          </a:xfrm>
          <a:prstGeom prst="rect">
            <a:avLst/>
          </a:prstGeom>
        </p:spPr>
      </p:pic>
      <p:pic>
        <p:nvPicPr>
          <p:cNvPr id="11" name="Image 9" descr="preencoded.png"/>
          <p:cNvPicPr>
            <a:picLocks noChangeAspect="1"/>
          </p:cNvPicPr>
          <p:nvPr/>
        </p:nvPicPr>
        <p:blipFill>
          <a:blip r:embed="rId10"/>
          <a:srcRect/>
          <a:stretch>
            <a:fillRect/>
          </a:stretch>
        </p:blipFill>
        <p:spPr>
          <a:xfrm>
            <a:off x="5569688" y="995582"/>
            <a:ext cx="22451" cy="324218"/>
          </a:xfrm>
          <a:prstGeom prst="rect">
            <a:avLst/>
          </a:prstGeom>
        </p:spPr>
      </p:pic>
      <p:pic>
        <p:nvPicPr>
          <p:cNvPr id="12" name="Image 10" descr="preencoded.png"/>
          <p:cNvPicPr>
            <a:picLocks noChangeAspect="1"/>
          </p:cNvPicPr>
          <p:nvPr/>
        </p:nvPicPr>
        <p:blipFill>
          <a:blip r:embed="rId11"/>
          <a:srcRect/>
          <a:stretch>
            <a:fillRect/>
          </a:stretch>
        </p:blipFill>
        <p:spPr>
          <a:xfrm>
            <a:off x="7263307" y="1543267"/>
            <a:ext cx="670188" cy="210488"/>
          </a:xfrm>
          <a:prstGeom prst="rect">
            <a:avLst/>
          </a:prstGeom>
        </p:spPr>
      </p:pic>
      <p:pic>
        <p:nvPicPr>
          <p:cNvPr id="13" name="Image 11" descr="preencoded.png"/>
          <p:cNvPicPr>
            <a:picLocks noChangeAspect="1"/>
          </p:cNvPicPr>
          <p:nvPr/>
        </p:nvPicPr>
        <p:blipFill>
          <a:blip r:embed="rId12"/>
          <a:srcRect/>
          <a:stretch>
            <a:fillRect/>
          </a:stretch>
        </p:blipFill>
        <p:spPr>
          <a:xfrm>
            <a:off x="7354159" y="1680534"/>
            <a:ext cx="495885" cy="495886"/>
          </a:xfrm>
          <a:prstGeom prst="rect">
            <a:avLst/>
          </a:prstGeom>
        </p:spPr>
      </p:pic>
      <p:pic>
        <p:nvPicPr>
          <p:cNvPr id="14" name="Image 12" descr="preencoded.png"/>
          <p:cNvPicPr>
            <a:picLocks noChangeAspect="1"/>
          </p:cNvPicPr>
          <p:nvPr/>
        </p:nvPicPr>
        <p:blipFill>
          <a:blip r:embed="rId7"/>
          <a:srcRect/>
          <a:stretch>
            <a:fillRect/>
          </a:stretch>
        </p:blipFill>
        <p:spPr>
          <a:xfrm>
            <a:off x="7587511" y="995582"/>
            <a:ext cx="22451" cy="561559"/>
          </a:xfrm>
          <a:prstGeom prst="rect">
            <a:avLst/>
          </a:prstGeom>
        </p:spPr>
      </p:pic>
      <p:pic>
        <p:nvPicPr>
          <p:cNvPr id="15" name="Image 13" descr="preencoded.png"/>
          <p:cNvPicPr>
            <a:picLocks noChangeAspect="1"/>
          </p:cNvPicPr>
          <p:nvPr/>
        </p:nvPicPr>
        <p:blipFill>
          <a:blip r:embed="rId13"/>
          <a:srcRect/>
          <a:stretch>
            <a:fillRect/>
          </a:stretch>
        </p:blipFill>
        <p:spPr>
          <a:xfrm>
            <a:off x="7459715" y="1800058"/>
            <a:ext cx="278041" cy="278041"/>
          </a:xfrm>
          <a:prstGeom prst="rect">
            <a:avLst/>
          </a:prstGeom>
        </p:spPr>
      </p:pic>
      <p:pic>
        <p:nvPicPr>
          <p:cNvPr id="16" name="Image 14" descr="preencoded.png"/>
          <p:cNvPicPr>
            <a:picLocks noChangeAspect="1"/>
          </p:cNvPicPr>
          <p:nvPr/>
        </p:nvPicPr>
        <p:blipFill>
          <a:blip r:embed="rId14"/>
          <a:srcRect/>
          <a:stretch>
            <a:fillRect/>
          </a:stretch>
        </p:blipFill>
        <p:spPr>
          <a:xfrm>
            <a:off x="5445259" y="1552116"/>
            <a:ext cx="278041" cy="278041"/>
          </a:xfrm>
          <a:prstGeom prst="rect">
            <a:avLst/>
          </a:prstGeom>
        </p:spPr>
      </p:pic>
      <p:pic>
        <p:nvPicPr>
          <p:cNvPr id="17" name="Image 15" descr="preencoded.png"/>
          <p:cNvPicPr>
            <a:picLocks noChangeAspect="1"/>
          </p:cNvPicPr>
          <p:nvPr/>
        </p:nvPicPr>
        <p:blipFill>
          <a:blip r:embed="rId15"/>
          <a:srcRect/>
          <a:stretch>
            <a:fillRect/>
          </a:stretch>
        </p:blipFill>
        <p:spPr>
          <a:xfrm>
            <a:off x="3421985" y="1800058"/>
            <a:ext cx="278041" cy="278041"/>
          </a:xfrm>
          <a:prstGeom prst="rect">
            <a:avLst/>
          </a:prstGeom>
        </p:spPr>
      </p:pic>
      <p:pic>
        <p:nvPicPr>
          <p:cNvPr id="18" name="Image 16" descr="preencoded.png"/>
          <p:cNvPicPr>
            <a:picLocks noChangeAspect="1"/>
          </p:cNvPicPr>
          <p:nvPr/>
        </p:nvPicPr>
        <p:blipFill>
          <a:blip r:embed="rId16"/>
          <a:srcRect/>
          <a:stretch>
            <a:fillRect/>
          </a:stretch>
        </p:blipFill>
        <p:spPr>
          <a:xfrm>
            <a:off x="1407528" y="1552116"/>
            <a:ext cx="278041" cy="278041"/>
          </a:xfrm>
          <a:prstGeom prst="rect">
            <a:avLst/>
          </a:prstGeom>
        </p:spPr>
      </p:pic>
      <p:sp>
        <p:nvSpPr>
          <p:cNvPr id="19" name="Text 0"/>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图形显示</a:t>
            </a:r>
            <a:endParaRPr lang="en-US" sz="1920"/>
          </a:p>
        </p:txBody>
      </p:sp>
      <p:sp>
        <p:nvSpPr>
          <p:cNvPr id="20" name="Text 1"/>
          <p:cNvSpPr/>
          <p:nvPr/>
        </p:nvSpPr>
        <p:spPr>
          <a:xfrm>
            <a:off x="4781665" y="2000990"/>
            <a:ext cx="1609691"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扫描线地貌图</a:t>
            </a:r>
            <a:endParaRPr lang="en-US" sz="1440"/>
          </a:p>
        </p:txBody>
      </p:sp>
      <p:sp>
        <p:nvSpPr>
          <p:cNvPr id="21" name="Text 2"/>
          <p:cNvSpPr/>
          <p:nvPr/>
        </p:nvSpPr>
        <p:spPr>
          <a:xfrm>
            <a:off x="6798463" y="2548124"/>
            <a:ext cx="1609690" cy="151193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显示光焦度（</a:t>
            </a:r>
            <a:r>
              <a:rPr lang="en-US" sz="1260">
                <a:solidFill>
                  <a:srgbClr val="3E3E3E"/>
                </a:solidFill>
                <a:latin typeface="Times New Roman" panose="02020603050405020304" charset="0"/>
                <a:ea typeface="SourceHanSansCN-Regular" pitchFamily="34" charset="-122"/>
                <a:cs typeface="Times New Roman" panose="02020603050405020304" charset="0"/>
              </a:rPr>
              <a:t>OP</a:t>
            </a:r>
            <a:r>
              <a:rPr lang="en-US" sz="1260">
                <a:solidFill>
                  <a:srgbClr val="3E3E3E"/>
                </a:solidFill>
                <a:latin typeface="SourceHanSansCN-Regular" pitchFamily="34" charset="0"/>
                <a:ea typeface="SourceHanSansCN-Regular" pitchFamily="34" charset="-122"/>
                <a:cs typeface="SourceHanSansCN-Regular" pitchFamily="34" charset="-120"/>
              </a:rPr>
              <a:t>）曲线和平整度（</a:t>
            </a:r>
            <a:r>
              <a:rPr lang="en-US" sz="1260">
                <a:solidFill>
                  <a:srgbClr val="3E3E3E"/>
                </a:solidFill>
                <a:latin typeface="Times New Roman" panose="02020603050405020304" charset="0"/>
                <a:ea typeface="SourceHanSansCN-Regular" pitchFamily="34" charset="-122"/>
                <a:cs typeface="Times New Roman" panose="02020603050405020304" charset="0"/>
              </a:rPr>
              <a:t>PV</a:t>
            </a:r>
            <a:r>
              <a:rPr lang="en-US" sz="1260">
                <a:solidFill>
                  <a:srgbClr val="3E3E3E"/>
                </a:solidFill>
                <a:latin typeface="SourceHanSansCN-Regular" pitchFamily="34" charset="0"/>
                <a:ea typeface="SourceHanSansCN-Regular" pitchFamily="34" charset="-122"/>
                <a:cs typeface="SourceHanSansCN-Regular" pitchFamily="34" charset="-120"/>
              </a:rPr>
              <a:t>）曲线。通过曲线变化，直观了解玻璃在不同位置的质量参数变化，为质量控制提供参考。</a:t>
            </a:r>
            <a:endParaRPr lang="en-US" sz="1260"/>
          </a:p>
        </p:txBody>
      </p:sp>
      <p:sp>
        <p:nvSpPr>
          <p:cNvPr id="22" name="Text 3"/>
          <p:cNvSpPr/>
          <p:nvPr/>
        </p:nvSpPr>
        <p:spPr>
          <a:xfrm>
            <a:off x="746015" y="2000990"/>
            <a:ext cx="1609691"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三维形貌</a:t>
            </a:r>
            <a:endParaRPr lang="en-US" sz="1440"/>
          </a:p>
        </p:txBody>
      </p:sp>
      <p:sp>
        <p:nvSpPr>
          <p:cNvPr id="23" name="Text 4"/>
          <p:cNvSpPr/>
          <p:nvPr/>
        </p:nvSpPr>
        <p:spPr>
          <a:xfrm>
            <a:off x="2762814" y="2548124"/>
            <a:ext cx="1609690" cy="1040011"/>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呈现玻璃的伪彩图。通过颜色差异反映玻璃的平整度和变形程度，更清晰地展示玻璃质量问题，便于快速分析。</a:t>
            </a:r>
            <a:endParaRPr lang="en-US" sz="1260"/>
          </a:p>
        </p:txBody>
      </p:sp>
      <p:sp>
        <p:nvSpPr>
          <p:cNvPr id="24" name="Text 5"/>
          <p:cNvSpPr/>
          <p:nvPr/>
        </p:nvSpPr>
        <p:spPr>
          <a:xfrm>
            <a:off x="4780639" y="2310784"/>
            <a:ext cx="1609690" cy="124801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显示玻璃表面每一条扫描线的地貌图。能详细查看玻璃表面的微观结构，分析波形曲线和弓形曲线，深入了解玻璃质量。</a:t>
            </a:r>
            <a:endParaRPr lang="en-US" sz="1260"/>
          </a:p>
        </p:txBody>
      </p:sp>
      <p:sp>
        <p:nvSpPr>
          <p:cNvPr id="25" name="Text 6"/>
          <p:cNvSpPr/>
          <p:nvPr/>
        </p:nvSpPr>
        <p:spPr>
          <a:xfrm>
            <a:off x="6799489" y="2238331"/>
            <a:ext cx="1609691"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参数曲线</a:t>
            </a:r>
            <a:endParaRPr lang="en-US" sz="1440"/>
          </a:p>
        </p:txBody>
      </p:sp>
      <p:sp>
        <p:nvSpPr>
          <p:cNvPr id="26" name="Text 7"/>
          <p:cNvSpPr/>
          <p:nvPr/>
        </p:nvSpPr>
        <p:spPr>
          <a:xfrm>
            <a:off x="744990" y="2310784"/>
            <a:ext cx="1609690" cy="124801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显示玻璃的三维形貌。让操作人员直观了解玻璃的立体形状，发现表面的凹凸不平和变形情况，有助于判断玻璃质量。</a:t>
            </a:r>
            <a:endParaRPr lang="en-US" sz="1260"/>
          </a:p>
        </p:txBody>
      </p:sp>
      <p:sp>
        <p:nvSpPr>
          <p:cNvPr id="27" name="Text 8"/>
          <p:cNvSpPr/>
          <p:nvPr/>
        </p:nvSpPr>
        <p:spPr>
          <a:xfrm>
            <a:off x="2763840" y="2238331"/>
            <a:ext cx="1609691"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伪彩图</a:t>
            </a:r>
            <a:endParaRPr lang="en-US" sz="144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96240" y="412115"/>
            <a:ext cx="4273550" cy="4180840"/>
          </a:xfrm>
          <a:prstGeom prst="rect">
            <a:avLst/>
          </a:prstGeom>
        </p:spPr>
      </p:pic>
      <p:pic>
        <p:nvPicPr>
          <p:cNvPr id="6" name="图片 5"/>
          <p:cNvPicPr>
            <a:picLocks noChangeAspect="1"/>
          </p:cNvPicPr>
          <p:nvPr/>
        </p:nvPicPr>
        <p:blipFill>
          <a:blip r:embed="rId2"/>
          <a:stretch>
            <a:fillRect/>
          </a:stretch>
        </p:blipFill>
        <p:spPr>
          <a:xfrm>
            <a:off x="4810125" y="445770"/>
            <a:ext cx="3952875" cy="4147185"/>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5276215" y="301625"/>
            <a:ext cx="3620135" cy="3919855"/>
          </a:xfrm>
          <a:prstGeom prst="rect">
            <a:avLst/>
          </a:prstGeom>
        </p:spPr>
      </p:pic>
      <p:pic>
        <p:nvPicPr>
          <p:cNvPr id="7" name="图片 6"/>
          <p:cNvPicPr>
            <a:picLocks noChangeAspect="1"/>
          </p:cNvPicPr>
          <p:nvPr/>
        </p:nvPicPr>
        <p:blipFill>
          <a:blip r:embed="rId2"/>
          <a:stretch>
            <a:fillRect/>
          </a:stretch>
        </p:blipFill>
        <p:spPr>
          <a:xfrm>
            <a:off x="252095" y="483870"/>
            <a:ext cx="4799330" cy="371602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custDataLst>
              <p:tags r:id="rId2"/>
            </p:custDataLst>
          </p:nvPr>
        </p:nvPicPr>
        <p:blipFill>
          <a:blip r:embed="rId3"/>
          <a:srcRect/>
          <a:stretch>
            <a:fillRect/>
          </a:stretch>
        </p:blipFill>
        <p:spPr>
          <a:xfrm>
            <a:off x="783889" y="1064928"/>
            <a:ext cx="1811140" cy="1091037"/>
          </a:xfrm>
          <a:prstGeom prst="rect">
            <a:avLst/>
          </a:prstGeom>
        </p:spPr>
      </p:pic>
      <p:pic>
        <p:nvPicPr>
          <p:cNvPr id="4" name="Image 2" descr="preencoded.png"/>
          <p:cNvPicPr>
            <a:picLocks noChangeAspect="1"/>
          </p:cNvPicPr>
          <p:nvPr>
            <p:custDataLst>
              <p:tags r:id="rId4"/>
            </p:custDataLst>
          </p:nvPr>
        </p:nvPicPr>
        <p:blipFill>
          <a:blip r:embed="rId3"/>
          <a:srcRect/>
          <a:stretch>
            <a:fillRect/>
          </a:stretch>
        </p:blipFill>
        <p:spPr>
          <a:xfrm>
            <a:off x="2736486" y="1064928"/>
            <a:ext cx="1811140" cy="1091037"/>
          </a:xfrm>
          <a:prstGeom prst="rect">
            <a:avLst/>
          </a:prstGeom>
        </p:spPr>
      </p:pic>
      <p:pic>
        <p:nvPicPr>
          <p:cNvPr id="5" name="Image 3" descr="preencoded.png"/>
          <p:cNvPicPr>
            <a:picLocks noChangeAspect="1"/>
          </p:cNvPicPr>
          <p:nvPr>
            <p:custDataLst>
              <p:tags r:id="rId5"/>
            </p:custDataLst>
          </p:nvPr>
        </p:nvPicPr>
        <p:blipFill>
          <a:blip r:embed="rId3"/>
          <a:srcRect/>
          <a:stretch>
            <a:fillRect/>
          </a:stretch>
        </p:blipFill>
        <p:spPr>
          <a:xfrm>
            <a:off x="4689084" y="1064928"/>
            <a:ext cx="1811140" cy="1091037"/>
          </a:xfrm>
          <a:prstGeom prst="rect">
            <a:avLst/>
          </a:prstGeom>
        </p:spPr>
      </p:pic>
      <p:pic>
        <p:nvPicPr>
          <p:cNvPr id="6" name="Image 4" descr="preencoded.png"/>
          <p:cNvPicPr>
            <a:picLocks noChangeAspect="1"/>
          </p:cNvPicPr>
          <p:nvPr>
            <p:custDataLst>
              <p:tags r:id="rId6"/>
            </p:custDataLst>
          </p:nvPr>
        </p:nvPicPr>
        <p:blipFill>
          <a:blip r:embed="rId3"/>
          <a:srcRect/>
          <a:stretch>
            <a:fillRect/>
          </a:stretch>
        </p:blipFill>
        <p:spPr>
          <a:xfrm>
            <a:off x="6641681" y="1064928"/>
            <a:ext cx="1811139" cy="1091037"/>
          </a:xfrm>
          <a:prstGeom prst="rect">
            <a:avLst/>
          </a:prstGeom>
        </p:spPr>
      </p:pic>
      <p:pic>
        <p:nvPicPr>
          <p:cNvPr id="7" name="Image 5" descr="preencoded.png"/>
          <p:cNvPicPr>
            <a:picLocks noChangeAspect="1"/>
          </p:cNvPicPr>
          <p:nvPr>
            <p:custDataLst>
              <p:tags r:id="rId7"/>
            </p:custDataLst>
          </p:nvPr>
        </p:nvPicPr>
        <p:blipFill>
          <a:blip r:embed="rId8"/>
          <a:srcRect/>
          <a:stretch>
            <a:fillRect/>
          </a:stretch>
        </p:blipFill>
        <p:spPr>
          <a:xfrm>
            <a:off x="692040" y="973079"/>
            <a:ext cx="1766239" cy="1046136"/>
          </a:xfrm>
          <a:prstGeom prst="rect">
            <a:avLst/>
          </a:prstGeom>
        </p:spPr>
      </p:pic>
      <p:pic>
        <p:nvPicPr>
          <p:cNvPr id="8" name="Image 6" descr="preencoded.png"/>
          <p:cNvPicPr>
            <a:picLocks noChangeAspect="1"/>
          </p:cNvPicPr>
          <p:nvPr>
            <p:custDataLst>
              <p:tags r:id="rId9"/>
            </p:custDataLst>
          </p:nvPr>
        </p:nvPicPr>
        <p:blipFill>
          <a:blip r:embed="rId10"/>
          <a:srcRect/>
          <a:stretch>
            <a:fillRect/>
          </a:stretch>
        </p:blipFill>
        <p:spPr>
          <a:xfrm>
            <a:off x="2644637" y="973079"/>
            <a:ext cx="1766239" cy="1046136"/>
          </a:xfrm>
          <a:prstGeom prst="rect">
            <a:avLst/>
          </a:prstGeom>
        </p:spPr>
      </p:pic>
      <p:pic>
        <p:nvPicPr>
          <p:cNvPr id="9" name="Image 7" descr="preencoded.png"/>
          <p:cNvPicPr>
            <a:picLocks noChangeAspect="1"/>
          </p:cNvPicPr>
          <p:nvPr>
            <p:custDataLst>
              <p:tags r:id="rId11"/>
            </p:custDataLst>
          </p:nvPr>
        </p:nvPicPr>
        <p:blipFill>
          <a:blip r:embed="rId12"/>
          <a:srcRect/>
          <a:stretch>
            <a:fillRect/>
          </a:stretch>
        </p:blipFill>
        <p:spPr>
          <a:xfrm>
            <a:off x="4597234" y="973079"/>
            <a:ext cx="1766239" cy="1046136"/>
          </a:xfrm>
          <a:prstGeom prst="rect">
            <a:avLst/>
          </a:prstGeom>
        </p:spPr>
      </p:pic>
      <p:pic>
        <p:nvPicPr>
          <p:cNvPr id="10" name="Image 8" descr="preencoded.png"/>
          <p:cNvPicPr>
            <a:picLocks noChangeAspect="1"/>
          </p:cNvPicPr>
          <p:nvPr>
            <p:custDataLst>
              <p:tags r:id="rId13"/>
            </p:custDataLst>
          </p:nvPr>
        </p:nvPicPr>
        <p:blipFill>
          <a:blip r:embed="rId14"/>
          <a:srcRect/>
          <a:stretch>
            <a:fillRect/>
          </a:stretch>
        </p:blipFill>
        <p:spPr>
          <a:xfrm>
            <a:off x="6549832" y="973079"/>
            <a:ext cx="1766238" cy="1046136"/>
          </a:xfrm>
          <a:prstGeom prst="rect">
            <a:avLst/>
          </a:prstGeom>
        </p:spPr>
      </p:pic>
      <p:sp>
        <p:nvSpPr>
          <p:cNvPr id="11" name="Text 0"/>
          <p:cNvSpPr/>
          <p:nvPr>
            <p:custDataLst>
              <p:tags r:id="rId15"/>
            </p:custDataLst>
          </p:nvPr>
        </p:nvSpPr>
        <p:spPr>
          <a:xfrm>
            <a:off x="5313617" y="2334242"/>
            <a:ext cx="342614" cy="402050"/>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800" b="1">
                <a:solidFill>
                  <a:srgbClr val="000000"/>
                </a:solidFill>
                <a:latin typeface="Arial" panose="020B0604020202020204" pitchFamily="34" charset="0"/>
                <a:ea typeface="Arial" panose="020B0604020202020204" pitchFamily="34" charset="-122"/>
                <a:cs typeface="Arial" panose="020B0604020202020204" pitchFamily="34" charset="-120"/>
              </a:rPr>
              <a:t>03</a:t>
            </a:r>
            <a:endParaRPr lang="en-US" sz="1800"/>
          </a:p>
        </p:txBody>
      </p:sp>
      <p:sp>
        <p:nvSpPr>
          <p:cNvPr id="12" name="Text 1"/>
          <p:cNvSpPr/>
          <p:nvPr>
            <p:custDataLst>
              <p:tags r:id="rId16"/>
            </p:custDataLst>
          </p:nvPr>
        </p:nvSpPr>
        <p:spPr>
          <a:xfrm>
            <a:off x="1408422" y="2334242"/>
            <a:ext cx="342614" cy="402050"/>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800" b="1">
                <a:solidFill>
                  <a:srgbClr val="000000"/>
                </a:solidFill>
                <a:latin typeface="Arial" panose="020B0604020202020204" pitchFamily="34" charset="0"/>
                <a:ea typeface="Arial" panose="020B0604020202020204" pitchFamily="34" charset="-122"/>
                <a:cs typeface="Arial" panose="020B0604020202020204" pitchFamily="34" charset="-120"/>
              </a:rPr>
              <a:t>01</a:t>
            </a:r>
            <a:endParaRPr lang="en-US" sz="1800"/>
          </a:p>
        </p:txBody>
      </p:sp>
      <p:sp>
        <p:nvSpPr>
          <p:cNvPr id="13" name="Text 2"/>
          <p:cNvSpPr/>
          <p:nvPr>
            <p:custDataLst>
              <p:tags r:id="rId17"/>
            </p:custDataLst>
          </p:nvPr>
        </p:nvSpPr>
        <p:spPr>
          <a:xfrm>
            <a:off x="3361020" y="2334242"/>
            <a:ext cx="342614" cy="402050"/>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800" b="1">
                <a:solidFill>
                  <a:srgbClr val="000000"/>
                </a:solidFill>
                <a:latin typeface="Arial" panose="020B0604020202020204" pitchFamily="34" charset="0"/>
                <a:ea typeface="Arial" panose="020B0604020202020204" pitchFamily="34" charset="-122"/>
                <a:cs typeface="Arial" panose="020B0604020202020204" pitchFamily="34" charset="-120"/>
              </a:rPr>
              <a:t>02</a:t>
            </a:r>
            <a:endParaRPr lang="en-US" sz="1800"/>
          </a:p>
        </p:txBody>
      </p:sp>
      <p:sp>
        <p:nvSpPr>
          <p:cNvPr id="14" name="Text 3"/>
          <p:cNvSpPr/>
          <p:nvPr>
            <p:custDataLst>
              <p:tags r:id="rId18"/>
            </p:custDataLst>
          </p:nvPr>
        </p:nvSpPr>
        <p:spPr>
          <a:xfrm>
            <a:off x="7266217" y="2334242"/>
            <a:ext cx="342614" cy="402050"/>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800" b="1">
                <a:solidFill>
                  <a:srgbClr val="000000"/>
                </a:solidFill>
                <a:latin typeface="Arial" panose="020B0604020202020204" pitchFamily="34" charset="0"/>
                <a:ea typeface="Arial" panose="020B0604020202020204" pitchFamily="34" charset="-122"/>
                <a:cs typeface="Arial" panose="020B0604020202020204" pitchFamily="34" charset="-120"/>
              </a:rPr>
              <a:t>04</a:t>
            </a:r>
            <a:endParaRPr lang="en-US" sz="1800"/>
          </a:p>
        </p:txBody>
      </p:sp>
      <p:sp>
        <p:nvSpPr>
          <p:cNvPr id="15" name="Text 4"/>
          <p:cNvSpPr/>
          <p:nvPr>
            <p:custDataLst>
              <p:tags r:id="rId19"/>
            </p:custDataLst>
          </p:nvPr>
        </p:nvSpPr>
        <p:spPr>
          <a:xfrm>
            <a:off x="6636467" y="3249930"/>
            <a:ext cx="1638395" cy="116967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170">
                <a:solidFill>
                  <a:srgbClr val="000000"/>
                </a:solidFill>
                <a:latin typeface="SourceHanSansCN-Regular" pitchFamily="34" charset="0"/>
                <a:ea typeface="SourceHanSansCN-Regular" pitchFamily="34" charset="-122"/>
                <a:cs typeface="SourceHanSansCN-Regular" pitchFamily="34" charset="-120"/>
              </a:rPr>
              <a:t>准确的尺寸测量是玻璃质量的重要保障。合适的尺寸能使玻璃更好地安装和使用，避免因尺寸问题导致的安装困难和安全隐患。</a:t>
            </a:r>
            <a:endParaRPr lang="en-US" sz="1170"/>
          </a:p>
        </p:txBody>
      </p:sp>
      <p:sp>
        <p:nvSpPr>
          <p:cNvPr id="16" name="Text 5"/>
          <p:cNvSpPr/>
          <p:nvPr>
            <p:custDataLst>
              <p:tags r:id="rId20"/>
            </p:custDataLst>
          </p:nvPr>
        </p:nvSpPr>
        <p:spPr>
          <a:xfrm>
            <a:off x="2712136" y="2849291"/>
            <a:ext cx="1640383"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数据精准</a:t>
            </a:r>
            <a:endParaRPr lang="en-US" sz="1440"/>
          </a:p>
        </p:txBody>
      </p:sp>
      <p:sp>
        <p:nvSpPr>
          <p:cNvPr id="17" name="Text 6"/>
          <p:cNvSpPr/>
          <p:nvPr>
            <p:custDataLst>
              <p:tags r:id="rId21"/>
            </p:custDataLst>
          </p:nvPr>
        </p:nvSpPr>
        <p:spPr>
          <a:xfrm>
            <a:off x="760730" y="3249930"/>
            <a:ext cx="1638395" cy="129222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系统可以在线测量玻璃的长宽尺寸。在玻璃生产线上，能快速准确地获取玻璃的尺寸数据，误差在±</a:t>
            </a:r>
            <a:r>
              <a:rPr lang="en-US" sz="1080">
                <a:solidFill>
                  <a:srgbClr val="000000"/>
                </a:solidFill>
                <a:latin typeface="Times New Roman" panose="02020603050405020304" charset="0"/>
                <a:ea typeface="SourceHanSansCN-Regular" pitchFamily="34" charset="-122"/>
                <a:cs typeface="Times New Roman" panose="02020603050405020304" charset="0"/>
              </a:rPr>
              <a:t>2mm</a:t>
            </a:r>
            <a:r>
              <a:rPr lang="en-US" sz="1080">
                <a:solidFill>
                  <a:srgbClr val="000000"/>
                </a:solidFill>
                <a:latin typeface="SourceHanSansCN-Regular" pitchFamily="34" charset="0"/>
                <a:ea typeface="SourceHanSansCN-Regular" pitchFamily="34" charset="-122"/>
                <a:cs typeface="SourceHanSansCN-Regular" pitchFamily="34" charset="-120"/>
              </a:rPr>
              <a:t>以内，为后续加工和使用提供精确信息。</a:t>
            </a:r>
            <a:endParaRPr lang="en-US" sz="1080"/>
          </a:p>
        </p:txBody>
      </p:sp>
      <p:sp>
        <p:nvSpPr>
          <p:cNvPr id="18" name="Text 7"/>
          <p:cNvSpPr/>
          <p:nvPr>
            <p:custDataLst>
              <p:tags r:id="rId22"/>
            </p:custDataLst>
          </p:nvPr>
        </p:nvSpPr>
        <p:spPr>
          <a:xfrm>
            <a:off x="4677887" y="3254583"/>
            <a:ext cx="1638395" cy="116967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170">
                <a:solidFill>
                  <a:srgbClr val="000000"/>
                </a:solidFill>
                <a:latin typeface="SourceHanSansCN-Regular" pitchFamily="34" charset="0"/>
                <a:ea typeface="SourceHanSansCN-Regular" pitchFamily="34" charset="-122"/>
                <a:cs typeface="SourceHanSansCN-Regular" pitchFamily="34" charset="-120"/>
              </a:rPr>
              <a:t>测量功能适配玻璃生产流程。在钢化过程中同步测量尺寸，不影响生产进度，确保生产高效进行，满足大规模生产需求。</a:t>
            </a:r>
            <a:endParaRPr lang="en-US" sz="1170"/>
          </a:p>
        </p:txBody>
      </p:sp>
      <p:sp>
        <p:nvSpPr>
          <p:cNvPr id="19" name="Text 8"/>
          <p:cNvSpPr/>
          <p:nvPr>
            <p:custDataLst>
              <p:tags r:id="rId23"/>
            </p:custDataLst>
          </p:nvPr>
        </p:nvSpPr>
        <p:spPr>
          <a:xfrm>
            <a:off x="759538" y="2849291"/>
            <a:ext cx="1640383"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长宽测量</a:t>
            </a:r>
            <a:endParaRPr lang="en-US" sz="1440"/>
          </a:p>
        </p:txBody>
      </p:sp>
      <p:sp>
        <p:nvSpPr>
          <p:cNvPr id="20" name="Text 9"/>
          <p:cNvSpPr/>
          <p:nvPr>
            <p:custDataLst>
              <p:tags r:id="rId24"/>
            </p:custDataLst>
          </p:nvPr>
        </p:nvSpPr>
        <p:spPr>
          <a:xfrm>
            <a:off x="4664733" y="2853422"/>
            <a:ext cx="1640382"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生产适配</a:t>
            </a:r>
            <a:endParaRPr lang="en-US" sz="1440"/>
          </a:p>
        </p:txBody>
      </p:sp>
      <p:sp>
        <p:nvSpPr>
          <p:cNvPr id="21" name="Text 10"/>
          <p:cNvSpPr/>
          <p:nvPr>
            <p:custDataLst>
              <p:tags r:id="rId25"/>
            </p:custDataLst>
          </p:nvPr>
        </p:nvSpPr>
        <p:spPr>
          <a:xfrm>
            <a:off x="6617329" y="2849291"/>
            <a:ext cx="1640382"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质量保障</a:t>
            </a:r>
            <a:endParaRPr lang="en-US" sz="1440"/>
          </a:p>
        </p:txBody>
      </p:sp>
      <p:sp>
        <p:nvSpPr>
          <p:cNvPr id="22" name="Text 11"/>
          <p:cNvSpPr/>
          <p:nvPr>
            <p:custDataLst>
              <p:tags r:id="rId26"/>
            </p:custDataLst>
          </p:nvPr>
        </p:nvSpPr>
        <p:spPr>
          <a:xfrm>
            <a:off x="2719309" y="3249930"/>
            <a:ext cx="1638395" cy="140398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170">
                <a:solidFill>
                  <a:srgbClr val="000000"/>
                </a:solidFill>
                <a:latin typeface="SourceHanSansCN-Regular" pitchFamily="34" charset="0"/>
                <a:ea typeface="SourceHanSansCN-Regular" pitchFamily="34" charset="-122"/>
                <a:cs typeface="SourceHanSansCN-Regular" pitchFamily="34" charset="-120"/>
              </a:rPr>
              <a:t>测量尺寸具有较高准确性和重复性。多次测量同一玻璃，尺寸数据稳定，能保证生产的玻璃尺寸符合设计要求，提高产品一致性。</a:t>
            </a:r>
            <a:endParaRPr lang="en-US" sz="1170"/>
          </a:p>
        </p:txBody>
      </p:sp>
      <p:sp>
        <p:nvSpPr>
          <p:cNvPr id="23" name="Text 12"/>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尺寸测量</a:t>
            </a:r>
            <a:endParaRPr lang="en-US" sz="192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custDataLst>
              <p:tags r:id="rId2"/>
            </p:custDataLst>
          </p:nvPr>
        </p:nvPicPr>
        <p:blipFill>
          <a:blip r:embed="rId3"/>
          <a:srcRect/>
          <a:stretch>
            <a:fillRect/>
          </a:stretch>
        </p:blipFill>
        <p:spPr>
          <a:xfrm>
            <a:off x="4565755" y="3000772"/>
            <a:ext cx="863600" cy="937997"/>
          </a:xfrm>
          <a:prstGeom prst="rect">
            <a:avLst/>
          </a:prstGeom>
        </p:spPr>
      </p:pic>
      <p:pic>
        <p:nvPicPr>
          <p:cNvPr id="4" name="Image 2" descr="preencoded.png"/>
          <p:cNvPicPr>
            <a:picLocks noChangeAspect="1"/>
          </p:cNvPicPr>
          <p:nvPr>
            <p:custDataLst>
              <p:tags r:id="rId4"/>
            </p:custDataLst>
          </p:nvPr>
        </p:nvPicPr>
        <p:blipFill>
          <a:blip r:embed="rId5"/>
          <a:srcRect/>
          <a:stretch>
            <a:fillRect/>
          </a:stretch>
        </p:blipFill>
        <p:spPr>
          <a:xfrm>
            <a:off x="3559280" y="3000772"/>
            <a:ext cx="866775" cy="937997"/>
          </a:xfrm>
          <a:prstGeom prst="rect">
            <a:avLst/>
          </a:prstGeom>
        </p:spPr>
      </p:pic>
      <p:pic>
        <p:nvPicPr>
          <p:cNvPr id="5" name="Image 3" descr="preencoded.png"/>
          <p:cNvPicPr>
            <a:picLocks noChangeAspect="1"/>
          </p:cNvPicPr>
          <p:nvPr>
            <p:custDataLst>
              <p:tags r:id="rId6"/>
            </p:custDataLst>
          </p:nvPr>
        </p:nvPicPr>
        <p:blipFill>
          <a:blip r:embed="rId7"/>
          <a:srcRect/>
          <a:stretch>
            <a:fillRect/>
          </a:stretch>
        </p:blipFill>
        <p:spPr>
          <a:xfrm>
            <a:off x="4494316" y="1064471"/>
            <a:ext cx="1511300" cy="1777588"/>
          </a:xfrm>
          <a:prstGeom prst="rect">
            <a:avLst/>
          </a:prstGeom>
        </p:spPr>
      </p:pic>
      <p:pic>
        <p:nvPicPr>
          <p:cNvPr id="6" name="Image 4" descr="preencoded.png"/>
          <p:cNvPicPr>
            <a:picLocks noChangeAspect="1"/>
          </p:cNvPicPr>
          <p:nvPr>
            <p:custDataLst>
              <p:tags r:id="rId8"/>
            </p:custDataLst>
          </p:nvPr>
        </p:nvPicPr>
        <p:blipFill>
          <a:blip r:embed="rId9"/>
          <a:srcRect/>
          <a:stretch>
            <a:fillRect/>
          </a:stretch>
        </p:blipFill>
        <p:spPr>
          <a:xfrm>
            <a:off x="2972901" y="1064471"/>
            <a:ext cx="1511300" cy="1777588"/>
          </a:xfrm>
          <a:prstGeom prst="rect">
            <a:avLst/>
          </a:prstGeom>
        </p:spPr>
      </p:pic>
      <p:pic>
        <p:nvPicPr>
          <p:cNvPr id="7" name="Image 5" descr="preencoded.png"/>
          <p:cNvPicPr>
            <a:picLocks noChangeAspect="1"/>
          </p:cNvPicPr>
          <p:nvPr>
            <p:custDataLst>
              <p:tags r:id="rId10"/>
            </p:custDataLst>
          </p:nvPr>
        </p:nvPicPr>
        <p:blipFill>
          <a:blip r:embed="rId11"/>
          <a:srcRect/>
          <a:stretch>
            <a:fillRect/>
          </a:stretch>
        </p:blipFill>
        <p:spPr>
          <a:xfrm>
            <a:off x="4268891" y="2442102"/>
            <a:ext cx="190500" cy="188869"/>
          </a:xfrm>
          <a:prstGeom prst="rect">
            <a:avLst/>
          </a:prstGeom>
        </p:spPr>
      </p:pic>
      <p:pic>
        <p:nvPicPr>
          <p:cNvPr id="8" name="Image 6" descr="preencoded.png"/>
          <p:cNvPicPr>
            <a:picLocks noChangeAspect="1"/>
          </p:cNvPicPr>
          <p:nvPr>
            <p:custDataLst>
              <p:tags r:id="rId12"/>
            </p:custDataLst>
          </p:nvPr>
        </p:nvPicPr>
        <p:blipFill>
          <a:blip r:embed="rId13"/>
          <a:srcRect/>
          <a:stretch>
            <a:fillRect/>
          </a:stretch>
        </p:blipFill>
        <p:spPr>
          <a:xfrm>
            <a:off x="4495905" y="2394487"/>
            <a:ext cx="236537" cy="236484"/>
          </a:xfrm>
          <a:prstGeom prst="rect">
            <a:avLst/>
          </a:prstGeom>
        </p:spPr>
      </p:pic>
      <p:pic>
        <p:nvPicPr>
          <p:cNvPr id="9" name="Image 7" descr="preencoded.png"/>
          <p:cNvPicPr>
            <a:picLocks noChangeAspect="1"/>
          </p:cNvPicPr>
          <p:nvPr>
            <p:custDataLst>
              <p:tags r:id="rId14"/>
            </p:custDataLst>
          </p:nvPr>
        </p:nvPicPr>
        <p:blipFill>
          <a:blip r:embed="rId15"/>
          <a:srcRect/>
          <a:stretch>
            <a:fillRect/>
          </a:stretch>
        </p:blipFill>
        <p:spPr>
          <a:xfrm>
            <a:off x="4268891" y="2670648"/>
            <a:ext cx="190500" cy="185696"/>
          </a:xfrm>
          <a:prstGeom prst="rect">
            <a:avLst/>
          </a:prstGeom>
        </p:spPr>
      </p:pic>
      <p:pic>
        <p:nvPicPr>
          <p:cNvPr id="10" name="Image 8" descr="preencoded.png"/>
          <p:cNvPicPr>
            <a:picLocks noChangeAspect="1"/>
          </p:cNvPicPr>
          <p:nvPr>
            <p:custDataLst>
              <p:tags r:id="rId16"/>
            </p:custDataLst>
          </p:nvPr>
        </p:nvPicPr>
        <p:blipFill>
          <a:blip r:embed="rId17"/>
          <a:srcRect/>
          <a:stretch>
            <a:fillRect/>
          </a:stretch>
        </p:blipFill>
        <p:spPr>
          <a:xfrm>
            <a:off x="4495905" y="2670648"/>
            <a:ext cx="187325" cy="185696"/>
          </a:xfrm>
          <a:prstGeom prst="rect">
            <a:avLst/>
          </a:prstGeom>
        </p:spPr>
      </p:pic>
      <p:pic>
        <p:nvPicPr>
          <p:cNvPr id="11" name="Image 9" descr="preencoded.png"/>
          <p:cNvPicPr>
            <a:picLocks noChangeAspect="1"/>
          </p:cNvPicPr>
          <p:nvPr>
            <p:custDataLst>
              <p:tags r:id="rId18"/>
            </p:custDataLst>
          </p:nvPr>
        </p:nvPicPr>
        <p:blipFill>
          <a:blip r:embed="rId19"/>
          <a:srcRect/>
          <a:stretch>
            <a:fillRect/>
          </a:stretch>
        </p:blipFill>
        <p:spPr>
          <a:xfrm>
            <a:off x="1067528" y="1464426"/>
            <a:ext cx="2984180" cy="653214"/>
          </a:xfrm>
          <a:prstGeom prst="rect">
            <a:avLst/>
          </a:prstGeom>
        </p:spPr>
      </p:pic>
      <p:pic>
        <p:nvPicPr>
          <p:cNvPr id="12" name="Image 10" descr="preencoded.png"/>
          <p:cNvPicPr>
            <a:picLocks noChangeAspect="1"/>
          </p:cNvPicPr>
          <p:nvPr>
            <p:custDataLst>
              <p:tags r:id="rId20"/>
            </p:custDataLst>
          </p:nvPr>
        </p:nvPicPr>
        <p:blipFill>
          <a:blip r:embed="rId21"/>
          <a:srcRect/>
          <a:stretch>
            <a:fillRect/>
          </a:stretch>
        </p:blipFill>
        <p:spPr>
          <a:xfrm>
            <a:off x="3958590" y="2020570"/>
            <a:ext cx="123825" cy="123825"/>
          </a:xfrm>
          <a:prstGeom prst="rect">
            <a:avLst/>
          </a:prstGeom>
        </p:spPr>
      </p:pic>
      <p:pic>
        <p:nvPicPr>
          <p:cNvPr id="13" name="Image 11" descr="preencoded.png"/>
          <p:cNvPicPr>
            <a:picLocks noChangeAspect="1"/>
          </p:cNvPicPr>
          <p:nvPr>
            <p:custDataLst>
              <p:tags r:id="rId22"/>
            </p:custDataLst>
          </p:nvPr>
        </p:nvPicPr>
        <p:blipFill>
          <a:blip r:embed="rId23"/>
          <a:srcRect/>
          <a:stretch>
            <a:fillRect/>
          </a:stretch>
        </p:blipFill>
        <p:spPr>
          <a:xfrm>
            <a:off x="3980659" y="2042879"/>
            <a:ext cx="93974" cy="93757"/>
          </a:xfrm>
          <a:prstGeom prst="rect">
            <a:avLst/>
          </a:prstGeom>
        </p:spPr>
      </p:pic>
      <p:pic>
        <p:nvPicPr>
          <p:cNvPr id="14" name="Image 12" descr="preencoded.png"/>
          <p:cNvPicPr>
            <a:picLocks noChangeAspect="1"/>
          </p:cNvPicPr>
          <p:nvPr>
            <p:custDataLst>
              <p:tags r:id="rId24"/>
            </p:custDataLst>
          </p:nvPr>
        </p:nvPicPr>
        <p:blipFill>
          <a:blip r:embed="rId25"/>
          <a:srcRect/>
          <a:stretch>
            <a:fillRect/>
          </a:stretch>
        </p:blipFill>
        <p:spPr>
          <a:xfrm>
            <a:off x="5109391" y="1473949"/>
            <a:ext cx="2769477" cy="653198"/>
          </a:xfrm>
          <a:prstGeom prst="rect">
            <a:avLst/>
          </a:prstGeom>
        </p:spPr>
      </p:pic>
      <p:pic>
        <p:nvPicPr>
          <p:cNvPr id="15" name="Image 13" descr="preencoded.png"/>
          <p:cNvPicPr>
            <a:picLocks noChangeAspect="1"/>
          </p:cNvPicPr>
          <p:nvPr>
            <p:custDataLst>
              <p:tags r:id="rId26"/>
            </p:custDataLst>
          </p:nvPr>
        </p:nvPicPr>
        <p:blipFill>
          <a:blip r:embed="rId21"/>
          <a:srcRect/>
          <a:stretch>
            <a:fillRect/>
          </a:stretch>
        </p:blipFill>
        <p:spPr>
          <a:xfrm>
            <a:off x="5073015" y="2030095"/>
            <a:ext cx="123825" cy="123825"/>
          </a:xfrm>
          <a:prstGeom prst="rect">
            <a:avLst/>
          </a:prstGeom>
        </p:spPr>
      </p:pic>
      <p:pic>
        <p:nvPicPr>
          <p:cNvPr id="16" name="Image 14" descr="preencoded.png"/>
          <p:cNvPicPr>
            <a:picLocks noChangeAspect="1"/>
          </p:cNvPicPr>
          <p:nvPr>
            <p:custDataLst>
              <p:tags r:id="rId27"/>
            </p:custDataLst>
          </p:nvPr>
        </p:nvPicPr>
        <p:blipFill>
          <a:blip r:embed="rId28"/>
          <a:srcRect/>
          <a:stretch>
            <a:fillRect/>
          </a:stretch>
        </p:blipFill>
        <p:spPr>
          <a:xfrm>
            <a:off x="5088387" y="2049228"/>
            <a:ext cx="94123" cy="93756"/>
          </a:xfrm>
          <a:prstGeom prst="rect">
            <a:avLst/>
          </a:prstGeom>
        </p:spPr>
      </p:pic>
      <p:pic>
        <p:nvPicPr>
          <p:cNvPr id="17" name="Image 15" descr="preencoded.png"/>
          <p:cNvPicPr>
            <a:picLocks noChangeAspect="1"/>
          </p:cNvPicPr>
          <p:nvPr>
            <p:custDataLst>
              <p:tags r:id="rId29"/>
            </p:custDataLst>
          </p:nvPr>
        </p:nvPicPr>
        <p:blipFill>
          <a:blip r:embed="rId30"/>
          <a:srcRect/>
          <a:stretch>
            <a:fillRect/>
          </a:stretch>
        </p:blipFill>
        <p:spPr>
          <a:xfrm>
            <a:off x="5153834" y="2989711"/>
            <a:ext cx="2726613" cy="657917"/>
          </a:xfrm>
          <a:prstGeom prst="rect">
            <a:avLst/>
          </a:prstGeom>
        </p:spPr>
      </p:pic>
      <p:pic>
        <p:nvPicPr>
          <p:cNvPr id="18" name="Image 16" descr="preencoded.png"/>
          <p:cNvPicPr>
            <a:picLocks noChangeAspect="1"/>
          </p:cNvPicPr>
          <p:nvPr>
            <p:custDataLst>
              <p:tags r:id="rId31"/>
            </p:custDataLst>
          </p:nvPr>
        </p:nvPicPr>
        <p:blipFill>
          <a:blip r:embed="rId21"/>
          <a:srcRect/>
          <a:stretch>
            <a:fillRect/>
          </a:stretch>
        </p:blipFill>
        <p:spPr>
          <a:xfrm>
            <a:off x="5120640" y="3544570"/>
            <a:ext cx="123825" cy="123825"/>
          </a:xfrm>
          <a:prstGeom prst="rect">
            <a:avLst/>
          </a:prstGeom>
        </p:spPr>
      </p:pic>
      <p:pic>
        <p:nvPicPr>
          <p:cNvPr id="19" name="Image 17" descr="preencoded.png"/>
          <p:cNvPicPr>
            <a:picLocks noChangeAspect="1"/>
          </p:cNvPicPr>
          <p:nvPr>
            <p:custDataLst>
              <p:tags r:id="rId32"/>
            </p:custDataLst>
          </p:nvPr>
        </p:nvPicPr>
        <p:blipFill>
          <a:blip r:embed="rId33"/>
          <a:srcRect/>
          <a:stretch>
            <a:fillRect/>
          </a:stretch>
        </p:blipFill>
        <p:spPr>
          <a:xfrm>
            <a:off x="5136012" y="3568114"/>
            <a:ext cx="94123" cy="93757"/>
          </a:xfrm>
          <a:prstGeom prst="rect">
            <a:avLst/>
          </a:prstGeom>
        </p:spPr>
      </p:pic>
      <p:pic>
        <p:nvPicPr>
          <p:cNvPr id="20" name="Image 18" descr="preencoded.png"/>
          <p:cNvPicPr>
            <a:picLocks noChangeAspect="1"/>
          </p:cNvPicPr>
          <p:nvPr>
            <p:custDataLst>
              <p:tags r:id="rId34"/>
            </p:custDataLst>
          </p:nvPr>
        </p:nvPicPr>
        <p:blipFill>
          <a:blip r:embed="rId35"/>
          <a:srcRect/>
          <a:stretch>
            <a:fillRect/>
          </a:stretch>
        </p:blipFill>
        <p:spPr>
          <a:xfrm>
            <a:off x="1044529" y="2989661"/>
            <a:ext cx="2713487" cy="657970"/>
          </a:xfrm>
          <a:prstGeom prst="rect">
            <a:avLst/>
          </a:prstGeom>
        </p:spPr>
      </p:pic>
      <p:pic>
        <p:nvPicPr>
          <p:cNvPr id="21" name="Image 19" descr="preencoded.png"/>
          <p:cNvPicPr>
            <a:picLocks noChangeAspect="1"/>
          </p:cNvPicPr>
          <p:nvPr>
            <p:custDataLst>
              <p:tags r:id="rId36"/>
            </p:custDataLst>
          </p:nvPr>
        </p:nvPicPr>
        <p:blipFill>
          <a:blip r:embed="rId21"/>
          <a:srcRect/>
          <a:stretch>
            <a:fillRect/>
          </a:stretch>
        </p:blipFill>
        <p:spPr>
          <a:xfrm>
            <a:off x="3672840" y="3544570"/>
            <a:ext cx="123825" cy="123825"/>
          </a:xfrm>
          <a:prstGeom prst="rect">
            <a:avLst/>
          </a:prstGeom>
        </p:spPr>
      </p:pic>
      <p:pic>
        <p:nvPicPr>
          <p:cNvPr id="22" name="Image 20" descr="preencoded.png"/>
          <p:cNvPicPr>
            <a:picLocks noChangeAspect="1"/>
          </p:cNvPicPr>
          <p:nvPr>
            <p:custDataLst>
              <p:tags r:id="rId37"/>
            </p:custDataLst>
          </p:nvPr>
        </p:nvPicPr>
        <p:blipFill>
          <a:blip r:embed="rId38"/>
          <a:srcRect/>
          <a:stretch>
            <a:fillRect/>
          </a:stretch>
        </p:blipFill>
        <p:spPr>
          <a:xfrm>
            <a:off x="3696695" y="3568114"/>
            <a:ext cx="94123" cy="93757"/>
          </a:xfrm>
          <a:prstGeom prst="rect">
            <a:avLst/>
          </a:prstGeom>
        </p:spPr>
      </p:pic>
      <p:sp>
        <p:nvSpPr>
          <p:cNvPr id="23" name="Text 0"/>
          <p:cNvSpPr/>
          <p:nvPr>
            <p:custDataLst>
              <p:tags r:id="rId39"/>
            </p:custDataLst>
          </p:nvPr>
        </p:nvSpPr>
        <p:spPr>
          <a:xfrm>
            <a:off x="987579" y="2642266"/>
            <a:ext cx="1598169" cy="28765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just">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详细分析</a:t>
            </a:r>
            <a:endParaRPr lang="en-US" sz="1440"/>
          </a:p>
        </p:txBody>
      </p:sp>
      <p:sp>
        <p:nvSpPr>
          <p:cNvPr id="24" name="Text 1"/>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数据查询</a:t>
            </a:r>
            <a:endParaRPr lang="en-US" sz="1920"/>
          </a:p>
        </p:txBody>
      </p:sp>
      <p:sp>
        <p:nvSpPr>
          <p:cNvPr id="25" name="Text 2"/>
          <p:cNvSpPr/>
          <p:nvPr>
            <p:custDataLst>
              <p:tags r:id="rId40"/>
            </p:custDataLst>
          </p:nvPr>
        </p:nvSpPr>
        <p:spPr>
          <a:xfrm>
            <a:off x="987579" y="1121791"/>
            <a:ext cx="1598169" cy="28765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just">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远程检索</a:t>
            </a:r>
            <a:endParaRPr lang="en-US" sz="1440"/>
          </a:p>
        </p:txBody>
      </p:sp>
      <p:sp>
        <p:nvSpPr>
          <p:cNvPr id="26" name="Text 3"/>
          <p:cNvSpPr/>
          <p:nvPr>
            <p:custDataLst>
              <p:tags r:id="rId41"/>
            </p:custDataLst>
          </p:nvPr>
        </p:nvSpPr>
        <p:spPr>
          <a:xfrm>
            <a:off x="832113" y="3121774"/>
            <a:ext cx="1909042" cy="125984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可对查询到的数据进行详细分析。通过分析数据趋势，找出生产过程中的问题，为工艺改进提供方向，提高生产质量。</a:t>
            </a:r>
            <a:endParaRPr lang="en-US" sz="1260"/>
          </a:p>
        </p:txBody>
      </p:sp>
      <p:sp>
        <p:nvSpPr>
          <p:cNvPr id="27" name="Text 4"/>
          <p:cNvSpPr/>
          <p:nvPr>
            <p:custDataLst>
              <p:tags r:id="rId42"/>
            </p:custDataLst>
          </p:nvPr>
        </p:nvSpPr>
        <p:spPr>
          <a:xfrm>
            <a:off x="6244251" y="1121791"/>
            <a:ext cx="1755293" cy="28765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just">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统计结果</a:t>
            </a:r>
            <a:endParaRPr lang="en-US" sz="1440"/>
          </a:p>
        </p:txBody>
      </p:sp>
      <p:sp>
        <p:nvSpPr>
          <p:cNvPr id="28" name="Text 5"/>
          <p:cNvSpPr/>
          <p:nvPr>
            <p:custDataLst>
              <p:tags r:id="rId43"/>
            </p:custDataLst>
          </p:nvPr>
        </p:nvSpPr>
        <p:spPr>
          <a:xfrm>
            <a:off x="6244251" y="2640679"/>
            <a:ext cx="1746050" cy="28765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just">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决策依据</a:t>
            </a:r>
            <a:endParaRPr lang="en-US" sz="1440"/>
          </a:p>
        </p:txBody>
      </p:sp>
      <p:sp>
        <p:nvSpPr>
          <p:cNvPr id="29" name="Text 6"/>
          <p:cNvSpPr/>
          <p:nvPr>
            <p:custDataLst>
              <p:tags r:id="rId44"/>
            </p:custDataLst>
          </p:nvPr>
        </p:nvSpPr>
        <p:spPr>
          <a:xfrm>
            <a:off x="832113" y="1571293"/>
            <a:ext cx="1909042" cy="116967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170">
                <a:solidFill>
                  <a:srgbClr val="333333"/>
                </a:solidFill>
                <a:latin typeface="SourceHanSansCN-Regular" pitchFamily="34" charset="0"/>
                <a:ea typeface="SourceHanSansCN-Regular" pitchFamily="34" charset="-122"/>
                <a:cs typeface="SourceHanSansCN-Regular" pitchFamily="34" charset="-120"/>
              </a:rPr>
              <a:t>品管部门可通过网络远程检索测量数据。无论管理人员身在何处，都能及时获取玻璃生产的详细数据，方便进行质量分析和管理。</a:t>
            </a:r>
            <a:endParaRPr lang="en-US" sz="1170"/>
          </a:p>
        </p:txBody>
      </p:sp>
      <p:sp>
        <p:nvSpPr>
          <p:cNvPr id="30" name="Text 7"/>
          <p:cNvSpPr/>
          <p:nvPr>
            <p:custDataLst>
              <p:tags r:id="rId45"/>
            </p:custDataLst>
          </p:nvPr>
        </p:nvSpPr>
        <p:spPr>
          <a:xfrm>
            <a:off x="6215047" y="1582130"/>
            <a:ext cx="1969376" cy="93599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170">
                <a:solidFill>
                  <a:srgbClr val="333333"/>
                </a:solidFill>
                <a:latin typeface="SourceHanSansCN-Regular" pitchFamily="34" charset="0"/>
                <a:ea typeface="SourceHanSansCN-Regular" pitchFamily="34" charset="-122"/>
                <a:cs typeface="SourceHanSansCN-Regular" pitchFamily="34" charset="-120"/>
              </a:rPr>
              <a:t>能查看每片玻璃的测量统计结果。包括各部分的光焦度、平整度等数据及质量统计结果，全面了解玻璃质量状况。</a:t>
            </a:r>
            <a:endParaRPr lang="en-US" sz="1170"/>
          </a:p>
        </p:txBody>
      </p:sp>
      <p:sp>
        <p:nvSpPr>
          <p:cNvPr id="31" name="Text 8"/>
          <p:cNvSpPr/>
          <p:nvPr>
            <p:custDataLst>
              <p:tags r:id="rId46"/>
            </p:custDataLst>
          </p:nvPr>
        </p:nvSpPr>
        <p:spPr>
          <a:xfrm>
            <a:off x="6215047" y="3103932"/>
            <a:ext cx="1909042" cy="125984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为企业决策提供依据。根据数据查询和分析结果，企业可调整生产计划、优化工艺，提高生产效率和产品质量。</a:t>
            </a:r>
            <a:endParaRPr lang="en-US" sz="126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rLst="">
                                      <p:cBhvr>
                                        <p:cTn id="7" dur="750"/>
                                        <p:tgtEl>
                                          <p:spTgt spid="1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rLst="">
                                      <p:cBhvr>
                                        <p:cTn id="10" dur="750"/>
                                        <p:tgtEl>
                                          <p:spTgt spid="6"/>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rLst="">
                                      <p:cBhvr>
                                        <p:cTn id="13" dur="750"/>
                                        <p:tgtEl>
                                          <p:spTgt spid="20"/>
                                        </p:tgtEl>
                                      </p:cBhvr>
                                    </p:animEffect>
                                  </p:childTnLst>
                                </p:cTn>
                              </p:par>
                              <p:par>
                                <p:cTn id="14" presetID="10" presetClass="entr" presetSubtype="0" fill="hold" grpId="3"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rLst="">
                                      <p:cBhvr>
                                        <p:cTn id="16" dur="750"/>
                                        <p:tgtEl>
                                          <p:spTgt spid="5"/>
                                        </p:tgtEl>
                                      </p:cBhvr>
                                    </p:animEffect>
                                  </p:childTnLst>
                                </p:cTn>
                              </p:par>
                              <p:par>
                                <p:cTn id="17" presetID="10" presetClass="entr" presetSubtype="0" fill="hold" grpId="4"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rLst="">
                                      <p:cBhvr>
                                        <p:cTn id="19" dur="750"/>
                                        <p:tgtEl>
                                          <p:spTgt spid="4"/>
                                        </p:tgtEl>
                                      </p:cBhvr>
                                    </p:animEffect>
                                  </p:childTnLst>
                                </p:cTn>
                              </p:par>
                              <p:par>
                                <p:cTn id="20" presetID="10" presetClass="entr" presetSubtype="0" fill="hold" grpId="5"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rLst="">
                                      <p:cBhvr>
                                        <p:cTn id="22" dur="750"/>
                                        <p:tgtEl>
                                          <p:spTgt spid="3"/>
                                        </p:tgtEl>
                                      </p:cBhvr>
                                    </p:animEffect>
                                  </p:childTnLst>
                                </p:cTn>
                              </p:par>
                            </p:childTnLst>
                          </p:cTn>
                        </p:par>
                        <p:par>
                          <p:cTn id="23" fill="hold">
                            <p:stCondLst>
                              <p:cond delay="1000"/>
                            </p:stCondLst>
                            <p:childTnLst>
                              <p:par>
                                <p:cTn id="24" presetID="10" presetClass="entr" presetSubtype="0" fill="hold" grpId="6"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rLst="">
                                      <p:cBhvr>
                                        <p:cTn id="26" dur="750"/>
                                        <p:tgtEl>
                                          <p:spTgt spid="12"/>
                                        </p:tgtEl>
                                      </p:cBhvr>
                                    </p:animEffect>
                                  </p:childTnLst>
                                </p:cTn>
                              </p:par>
                              <p:par>
                                <p:cTn id="27" presetID="10" presetClass="entr" presetSubtype="0" fill="hold" grpId="7"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rLst="">
                                      <p:cBhvr>
                                        <p:cTn id="29" dur="750"/>
                                        <p:tgtEl>
                                          <p:spTgt spid="13"/>
                                        </p:tgtEl>
                                      </p:cBhvr>
                                    </p:animEffect>
                                  </p:childTnLst>
                                </p:cTn>
                              </p:par>
                              <p:par>
                                <p:cTn id="30" presetID="10" presetClass="entr" presetSubtype="0" fill="hold" grpId="8"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rLst="">
                                      <p:cBhvr>
                                        <p:cTn id="32" dur="750"/>
                                        <p:tgtEl>
                                          <p:spTgt spid="7"/>
                                        </p:tgtEl>
                                      </p:cBhvr>
                                    </p:animEffect>
                                  </p:childTnLst>
                                </p:cTn>
                              </p:par>
                              <p:par>
                                <p:cTn id="33" presetID="10" presetClass="entr" presetSubtype="0" fill="hold" grpId="9"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rLst="">
                                      <p:cBhvr>
                                        <p:cTn id="35" dur="750"/>
                                        <p:tgtEl>
                                          <p:spTgt spid="25"/>
                                        </p:tgtEl>
                                      </p:cBhvr>
                                    </p:animEffect>
                                  </p:childTnLst>
                                </p:cTn>
                              </p:par>
                              <p:par>
                                <p:cTn id="36" presetID="10" presetClass="entr" presetSubtype="0" fill="hold" grpId="1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rLst="">
                                      <p:cBhvr>
                                        <p:cTn id="38" dur="750"/>
                                        <p:tgtEl>
                                          <p:spTgt spid="29"/>
                                        </p:tgtEl>
                                      </p:cBhvr>
                                    </p:animEffect>
                                  </p:childTnLst>
                                </p:cTn>
                              </p:par>
                            </p:childTnLst>
                          </p:cTn>
                        </p:par>
                        <p:par>
                          <p:cTn id="39" fill="hold">
                            <p:stCondLst>
                              <p:cond delay="2000"/>
                            </p:stCondLst>
                            <p:childTnLst>
                              <p:par>
                                <p:cTn id="40" presetID="10" presetClass="entr" presetSubtype="0" fill="hold" grpId="11"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rLst="">
                                      <p:cBhvr>
                                        <p:cTn id="42" dur="750"/>
                                        <p:tgtEl>
                                          <p:spTgt spid="9"/>
                                        </p:tgtEl>
                                      </p:cBhvr>
                                    </p:animEffect>
                                  </p:childTnLst>
                                </p:cTn>
                              </p:par>
                              <p:par>
                                <p:cTn id="43" presetID="10" presetClass="entr" presetSubtype="0" fill="hold" grpId="12"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rLst="">
                                      <p:cBhvr>
                                        <p:cTn id="45" dur="750"/>
                                        <p:tgtEl>
                                          <p:spTgt spid="21"/>
                                        </p:tgtEl>
                                      </p:cBhvr>
                                    </p:animEffect>
                                  </p:childTnLst>
                                </p:cTn>
                              </p:par>
                              <p:par>
                                <p:cTn id="46" presetID="10" presetClass="entr" presetSubtype="0" fill="hold" grpId="13"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rLst="">
                                      <p:cBhvr>
                                        <p:cTn id="48" dur="750"/>
                                        <p:tgtEl>
                                          <p:spTgt spid="22"/>
                                        </p:tgtEl>
                                      </p:cBhvr>
                                    </p:animEffect>
                                  </p:childTnLst>
                                </p:cTn>
                              </p:par>
                              <p:par>
                                <p:cTn id="49" presetID="10" presetClass="entr" presetSubtype="0" fill="hold" grpId="14"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rLst="">
                                      <p:cBhvr>
                                        <p:cTn id="51" dur="750"/>
                                        <p:tgtEl>
                                          <p:spTgt spid="23"/>
                                        </p:tgtEl>
                                      </p:cBhvr>
                                    </p:animEffect>
                                  </p:childTnLst>
                                </p:cTn>
                              </p:par>
                              <p:par>
                                <p:cTn id="52" presetID="10" presetClass="entr" presetSubtype="0" fill="hold" grpId="15"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rLst="">
                                      <p:cBhvr>
                                        <p:cTn id="54" dur="750"/>
                                        <p:tgtEl>
                                          <p:spTgt spid="26"/>
                                        </p:tgtEl>
                                      </p:cBhvr>
                                    </p:animEffect>
                                  </p:childTnLst>
                                </p:cTn>
                              </p:par>
                            </p:childTnLst>
                          </p:cTn>
                        </p:par>
                        <p:par>
                          <p:cTn id="55" fill="hold">
                            <p:stCondLst>
                              <p:cond delay="3000"/>
                            </p:stCondLst>
                            <p:childTnLst>
                              <p:par>
                                <p:cTn id="56" presetID="10" presetClass="entr" presetSubtype="0" fill="hold" grpId="16"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rLst="">
                                      <p:cBhvr>
                                        <p:cTn id="58" dur="750"/>
                                        <p:tgtEl>
                                          <p:spTgt spid="14"/>
                                        </p:tgtEl>
                                      </p:cBhvr>
                                    </p:animEffect>
                                  </p:childTnLst>
                                </p:cTn>
                              </p:par>
                              <p:par>
                                <p:cTn id="59" presetID="10" presetClass="entr" presetSubtype="0" fill="hold" grpId="17"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rLst="">
                                      <p:cBhvr>
                                        <p:cTn id="61" dur="750"/>
                                        <p:tgtEl>
                                          <p:spTgt spid="27"/>
                                        </p:tgtEl>
                                      </p:cBhvr>
                                    </p:animEffect>
                                  </p:childTnLst>
                                </p:cTn>
                              </p:par>
                              <p:par>
                                <p:cTn id="62" presetID="10" presetClass="entr" presetSubtype="0" fill="hold" grpId="18"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rLst="">
                                      <p:cBhvr>
                                        <p:cTn id="64" dur="750"/>
                                        <p:tgtEl>
                                          <p:spTgt spid="15"/>
                                        </p:tgtEl>
                                      </p:cBhvr>
                                    </p:animEffect>
                                  </p:childTnLst>
                                </p:cTn>
                              </p:par>
                              <p:par>
                                <p:cTn id="65" presetID="10" presetClass="entr" presetSubtype="0" fill="hold" grpId="19"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rLst="">
                                      <p:cBhvr>
                                        <p:cTn id="67" dur="750"/>
                                        <p:tgtEl>
                                          <p:spTgt spid="16"/>
                                        </p:tgtEl>
                                      </p:cBhvr>
                                    </p:animEffect>
                                  </p:childTnLst>
                                </p:cTn>
                              </p:par>
                              <p:par>
                                <p:cTn id="68" presetID="10" presetClass="entr" presetSubtype="0" fill="hold" grpId="2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rLst="">
                                      <p:cBhvr>
                                        <p:cTn id="70" dur="750"/>
                                        <p:tgtEl>
                                          <p:spTgt spid="8"/>
                                        </p:tgtEl>
                                      </p:cBhvr>
                                    </p:animEffect>
                                  </p:childTnLst>
                                </p:cTn>
                              </p:par>
                              <p:par>
                                <p:cTn id="71" presetID="10" presetClass="entr" presetSubtype="0" fill="hold" grpId="21"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rLst="">
                                      <p:cBhvr>
                                        <p:cTn id="73" dur="750"/>
                                        <p:tgtEl>
                                          <p:spTgt spid="30"/>
                                        </p:tgtEl>
                                      </p:cBhvr>
                                    </p:animEffect>
                                  </p:childTnLst>
                                </p:cTn>
                              </p:par>
                            </p:childTnLst>
                          </p:cTn>
                        </p:par>
                        <p:par>
                          <p:cTn id="74" fill="hold">
                            <p:stCondLst>
                              <p:cond delay="4000"/>
                            </p:stCondLst>
                            <p:childTnLst>
                              <p:par>
                                <p:cTn id="75" presetID="10" presetClass="entr" presetSubtype="0" fill="hold" grpId="22"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rLst="">
                                      <p:cBhvr>
                                        <p:cTn id="77" dur="750"/>
                                        <p:tgtEl>
                                          <p:spTgt spid="10"/>
                                        </p:tgtEl>
                                      </p:cBhvr>
                                    </p:animEffect>
                                  </p:childTnLst>
                                </p:cTn>
                              </p:par>
                              <p:par>
                                <p:cTn id="78" presetID="10" presetClass="entr" presetSubtype="0" fill="hold" grpId="23"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rLst="">
                                      <p:cBhvr>
                                        <p:cTn id="80" dur="750"/>
                                        <p:tgtEl>
                                          <p:spTgt spid="17"/>
                                        </p:tgtEl>
                                      </p:cBhvr>
                                    </p:animEffect>
                                  </p:childTnLst>
                                </p:cTn>
                              </p:par>
                              <p:par>
                                <p:cTn id="81" presetID="10" presetClass="entr" presetSubtype="0" fill="hold" grpId="24"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rLst="">
                                      <p:cBhvr>
                                        <p:cTn id="83" dur="750"/>
                                        <p:tgtEl>
                                          <p:spTgt spid="28"/>
                                        </p:tgtEl>
                                      </p:cBhvr>
                                    </p:animEffect>
                                  </p:childTnLst>
                                </p:cTn>
                              </p:par>
                              <p:par>
                                <p:cTn id="84" presetID="10" presetClass="entr" presetSubtype="0" fill="hold" grpId="25"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rLst="">
                                      <p:cBhvr>
                                        <p:cTn id="86" dur="750"/>
                                        <p:tgtEl>
                                          <p:spTgt spid="18"/>
                                        </p:tgtEl>
                                      </p:cBhvr>
                                    </p:animEffect>
                                  </p:childTnLst>
                                </p:cTn>
                              </p:par>
                              <p:par>
                                <p:cTn id="87" presetID="10" presetClass="entr" presetSubtype="0" fill="hold" grpId="26"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rLst="">
                                      <p:cBhvr>
                                        <p:cTn id="89" dur="750"/>
                                        <p:tgtEl>
                                          <p:spTgt spid="19"/>
                                        </p:tgtEl>
                                      </p:cBhvr>
                                    </p:animEffect>
                                  </p:childTnLst>
                                </p:cTn>
                              </p:par>
                              <p:par>
                                <p:cTn id="90" presetID="10" presetClass="entr" presetSubtype="0" fill="hold" grpId="27"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rLst="">
                                      <p:cBhvr>
                                        <p:cTn id="9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advAuto="0"/>
      <p:bldP spid="6" grpId="1" bldLvl="0" animBg="1" advAuto="0"/>
      <p:bldP spid="20" grpId="2" bldLvl="0" animBg="1" advAuto="0"/>
      <p:bldP spid="5" grpId="3" bldLvl="0" animBg="1" advAuto="0"/>
      <p:bldP spid="4" grpId="4" bldLvl="0" animBg="1" advAuto="0"/>
      <p:bldP spid="3" grpId="5" bldLvl="0" animBg="1" advAuto="0"/>
      <p:bldP spid="12" grpId="6" bldLvl="0" animBg="1" advAuto="0"/>
      <p:bldP spid="13" grpId="7" bldLvl="0" animBg="1" advAuto="0"/>
      <p:bldP spid="7" grpId="8" bldLvl="0" animBg="1" advAuto="0"/>
      <p:bldP spid="25" grpId="9" animBg="1" advAuto="0"/>
      <p:bldP spid="29" grpId="10" animBg="1" advAuto="0"/>
      <p:bldP spid="9" grpId="11" bldLvl="0" animBg="1" advAuto="0"/>
      <p:bldP spid="21" grpId="12" bldLvl="0" animBg="1" advAuto="0"/>
      <p:bldP spid="22" grpId="13" bldLvl="0" animBg="1" advAuto="0"/>
      <p:bldP spid="23" grpId="14" animBg="1" advAuto="0"/>
      <p:bldP spid="26" grpId="15" animBg="1" advAuto="0"/>
      <p:bldP spid="14" grpId="16" bldLvl="0" animBg="1" advAuto="0"/>
      <p:bldP spid="27" grpId="17" animBg="1" advAuto="0"/>
      <p:bldP spid="15" grpId="18" bldLvl="0" animBg="1" advAuto="0"/>
      <p:bldP spid="16" grpId="19" bldLvl="0" animBg="1" advAuto="0"/>
      <p:bldP spid="8" grpId="20" bldLvl="0" animBg="1" advAuto="0"/>
      <p:bldP spid="30" grpId="21" animBg="1" advAuto="0"/>
      <p:bldP spid="10" grpId="22" bldLvl="0" animBg="1" advAuto="0"/>
      <p:bldP spid="17" grpId="23" bldLvl="0" animBg="1" advAuto="0"/>
      <p:bldP spid="28" grpId="24" animBg="1" advAuto="0"/>
      <p:bldP spid="18" grpId="25" bldLvl="0" animBg="1" advAuto="0"/>
      <p:bldP spid="19" grpId="26" bldLvl="0" animBg="1" advAuto="0"/>
      <p:bldP spid="31" grpId="27"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96850" y="116840"/>
            <a:ext cx="8750300" cy="4774565"/>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rcRect/>
          <a:stretch>
            <a:fillRect/>
          </a:stretch>
        </p:blipFill>
        <p:spPr>
          <a:xfrm>
            <a:off x="635282" y="587829"/>
            <a:ext cx="7873435" cy="3967842"/>
          </a:xfrm>
          <a:prstGeom prst="rect">
            <a:avLst/>
          </a:prstGeom>
        </p:spPr>
      </p:pic>
      <p:pic>
        <p:nvPicPr>
          <p:cNvPr id="3" name="Image 1" descr="preencoded.png"/>
          <p:cNvPicPr>
            <a:picLocks noChangeAspect="1"/>
          </p:cNvPicPr>
          <p:nvPr/>
        </p:nvPicPr>
        <p:blipFill>
          <a:blip r:embed="rId3"/>
          <a:srcRect/>
          <a:stretch>
            <a:fillRect/>
          </a:stretch>
        </p:blipFill>
        <p:spPr>
          <a:xfrm>
            <a:off x="691925" y="649536"/>
            <a:ext cx="7760151" cy="3844429"/>
          </a:xfrm>
          <a:prstGeom prst="rect">
            <a:avLst/>
          </a:prstGeom>
        </p:spPr>
      </p:pic>
      <p:sp>
        <p:nvSpPr>
          <p:cNvPr id="4" name="Text 0"/>
          <p:cNvSpPr/>
          <p:nvPr/>
        </p:nvSpPr>
        <p:spPr>
          <a:xfrm>
            <a:off x="2708676" y="1547029"/>
            <a:ext cx="3732698" cy="748665"/>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4860">
                <a:solidFill>
                  <a:srgbClr val="000000"/>
                </a:solidFill>
                <a:latin typeface="Alimama ShuHeiTi Bold" pitchFamily="34" charset="0"/>
                <a:ea typeface="Alimama ShuHeiTi Bold" pitchFamily="34" charset="-122"/>
                <a:cs typeface="Alimama ShuHeiTi Bold" pitchFamily="34" charset="-120"/>
              </a:rPr>
              <a:t>03</a:t>
            </a:r>
            <a:endParaRPr lang="en-US" sz="4860"/>
          </a:p>
        </p:txBody>
      </p:sp>
      <p:sp>
        <p:nvSpPr>
          <p:cNvPr id="5" name="Text 1"/>
          <p:cNvSpPr/>
          <p:nvPr/>
        </p:nvSpPr>
        <p:spPr>
          <a:xfrm>
            <a:off x="2707129" y="3122855"/>
            <a:ext cx="3735791" cy="16002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20000"/>
              </a:lnSpc>
              <a:buNone/>
            </a:pPr>
            <a:r>
              <a:rPr lang="en-US" sz="1080">
                <a:solidFill>
                  <a:srgbClr val="000000"/>
                </a:solidFill>
                <a:latin typeface="SourceHanSansCN-Regular" pitchFamily="34" charset="0"/>
                <a:ea typeface="SourceHanSansCN-Regular" pitchFamily="34" charset="-122"/>
                <a:cs typeface="SourceHanSansCN-Regular" pitchFamily="34" charset="-120"/>
              </a:rPr>
              <a:t>系统性能指标说明</a:t>
            </a:r>
            <a:endParaRPr lang="en-US" sz="1080"/>
          </a:p>
        </p:txBody>
      </p:sp>
      <p:sp>
        <p:nvSpPr>
          <p:cNvPr id="6" name="Text 2"/>
          <p:cNvSpPr/>
          <p:nvPr/>
        </p:nvSpPr>
        <p:spPr>
          <a:xfrm>
            <a:off x="619772" y="2401485"/>
            <a:ext cx="7910505" cy="548640"/>
          </a:xfrm>
          <a:prstGeom prst="rect">
            <a:avLst/>
          </a:prstGeom>
          <a:noFill/>
        </p:spPr>
        <p:txBody>
          <a:bodyPr wrap="non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3600">
                <a:solidFill>
                  <a:srgbClr val="000000"/>
                </a:solidFill>
                <a:latin typeface="Alimama ShuHeiTi Bold" pitchFamily="34" charset="0"/>
                <a:ea typeface="Alimama ShuHeiTi Bold" pitchFamily="34" charset="-122"/>
                <a:cs typeface="Alimama ShuHeiTi Bold" pitchFamily="34" charset="-120"/>
              </a:rPr>
              <a:t>规格参数</a:t>
            </a:r>
            <a:endParaRPr lang="en-US" sz="360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4624301" y="2863536"/>
            <a:ext cx="1463520" cy="1463520"/>
          </a:xfrm>
          <a:prstGeom prst="rect">
            <a:avLst/>
          </a:prstGeom>
        </p:spPr>
      </p:pic>
      <p:pic>
        <p:nvPicPr>
          <p:cNvPr id="4" name="Image 2" descr="preencoded.png"/>
          <p:cNvPicPr>
            <a:picLocks noChangeAspect="1"/>
          </p:cNvPicPr>
          <p:nvPr/>
        </p:nvPicPr>
        <p:blipFill>
          <a:blip r:embed="rId3"/>
          <a:srcRect/>
          <a:stretch>
            <a:fillRect/>
          </a:stretch>
        </p:blipFill>
        <p:spPr>
          <a:xfrm>
            <a:off x="3044502" y="2864397"/>
            <a:ext cx="1463520" cy="1463520"/>
          </a:xfrm>
          <a:prstGeom prst="rect">
            <a:avLst/>
          </a:prstGeom>
        </p:spPr>
      </p:pic>
      <p:pic>
        <p:nvPicPr>
          <p:cNvPr id="5" name="Image 3" descr="preencoded.png"/>
          <p:cNvPicPr>
            <a:picLocks noChangeAspect="1"/>
          </p:cNvPicPr>
          <p:nvPr/>
        </p:nvPicPr>
        <p:blipFill>
          <a:blip r:embed="rId4"/>
          <a:srcRect/>
          <a:stretch>
            <a:fillRect/>
          </a:stretch>
        </p:blipFill>
        <p:spPr>
          <a:xfrm>
            <a:off x="4624301" y="1279009"/>
            <a:ext cx="1463520" cy="1463520"/>
          </a:xfrm>
          <a:prstGeom prst="rect">
            <a:avLst/>
          </a:prstGeom>
        </p:spPr>
      </p:pic>
      <p:pic>
        <p:nvPicPr>
          <p:cNvPr id="6" name="Image 4" descr="preencoded.png"/>
          <p:cNvPicPr>
            <a:picLocks noChangeAspect="1"/>
          </p:cNvPicPr>
          <p:nvPr/>
        </p:nvPicPr>
        <p:blipFill>
          <a:blip r:embed="rId5"/>
          <a:srcRect/>
          <a:stretch>
            <a:fillRect/>
          </a:stretch>
        </p:blipFill>
        <p:spPr>
          <a:xfrm>
            <a:off x="3044502" y="1279009"/>
            <a:ext cx="1463520" cy="1463520"/>
          </a:xfrm>
          <a:prstGeom prst="rect">
            <a:avLst/>
          </a:prstGeom>
        </p:spPr>
      </p:pic>
      <p:pic>
        <p:nvPicPr>
          <p:cNvPr id="7" name="Image 5" descr="preencoded.png"/>
          <p:cNvPicPr>
            <a:picLocks noChangeAspect="1"/>
          </p:cNvPicPr>
          <p:nvPr/>
        </p:nvPicPr>
        <p:blipFill>
          <a:blip r:embed="rId6"/>
          <a:srcRect/>
          <a:stretch>
            <a:fillRect/>
          </a:stretch>
        </p:blipFill>
        <p:spPr>
          <a:xfrm>
            <a:off x="4624301" y="2437728"/>
            <a:ext cx="308262" cy="308262"/>
          </a:xfrm>
          <a:prstGeom prst="rect">
            <a:avLst/>
          </a:prstGeom>
        </p:spPr>
      </p:pic>
      <p:pic>
        <p:nvPicPr>
          <p:cNvPr id="8" name="Image 6" descr="preencoded.png"/>
          <p:cNvPicPr>
            <a:picLocks noChangeAspect="1"/>
          </p:cNvPicPr>
          <p:nvPr/>
        </p:nvPicPr>
        <p:blipFill>
          <a:blip r:embed="rId7"/>
          <a:srcRect/>
          <a:stretch>
            <a:fillRect/>
          </a:stretch>
        </p:blipFill>
        <p:spPr>
          <a:xfrm>
            <a:off x="4624301" y="2862227"/>
            <a:ext cx="308262" cy="308262"/>
          </a:xfrm>
          <a:prstGeom prst="rect">
            <a:avLst/>
          </a:prstGeom>
        </p:spPr>
      </p:pic>
      <p:pic>
        <p:nvPicPr>
          <p:cNvPr id="9" name="Image 7" descr="preencoded.png"/>
          <p:cNvPicPr>
            <a:picLocks noChangeAspect="1"/>
          </p:cNvPicPr>
          <p:nvPr/>
        </p:nvPicPr>
        <p:blipFill>
          <a:blip r:embed="rId8"/>
          <a:srcRect/>
          <a:stretch>
            <a:fillRect/>
          </a:stretch>
        </p:blipFill>
        <p:spPr>
          <a:xfrm>
            <a:off x="4199804" y="2437727"/>
            <a:ext cx="308262" cy="308263"/>
          </a:xfrm>
          <a:prstGeom prst="rect">
            <a:avLst/>
          </a:prstGeom>
        </p:spPr>
      </p:pic>
      <p:pic>
        <p:nvPicPr>
          <p:cNvPr id="10" name="Image 8" descr="preencoded.png"/>
          <p:cNvPicPr>
            <a:picLocks noChangeAspect="1"/>
          </p:cNvPicPr>
          <p:nvPr/>
        </p:nvPicPr>
        <p:blipFill>
          <a:blip r:embed="rId9"/>
          <a:srcRect/>
          <a:stretch>
            <a:fillRect/>
          </a:stretch>
        </p:blipFill>
        <p:spPr>
          <a:xfrm>
            <a:off x="4199806" y="2862227"/>
            <a:ext cx="308261" cy="308260"/>
          </a:xfrm>
          <a:prstGeom prst="rect">
            <a:avLst/>
          </a:prstGeom>
        </p:spPr>
      </p:pic>
      <p:sp>
        <p:nvSpPr>
          <p:cNvPr id="11" name="Text 0"/>
          <p:cNvSpPr/>
          <p:nvPr/>
        </p:nvSpPr>
        <p:spPr>
          <a:xfrm>
            <a:off x="6370011" y="3315261"/>
            <a:ext cx="2082997" cy="965597"/>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170">
                <a:solidFill>
                  <a:srgbClr val="000000"/>
                </a:solidFill>
                <a:latin typeface="SourceHanSansCN-Regular" pitchFamily="34" charset="0"/>
                <a:ea typeface="SourceHanSansCN-Regular" pitchFamily="34" charset="-122"/>
                <a:cs typeface="SourceHanSansCN-Regular" pitchFamily="34" charset="-120"/>
              </a:rPr>
              <a:t>合适的规格型号为玻璃生产提供保障。确保系统在不同规模生产线上正常工作，准确检测玻璃质量，满足企业生产需求。</a:t>
            </a:r>
            <a:endParaRPr lang="en-US" sz="1170"/>
          </a:p>
        </p:txBody>
      </p:sp>
      <p:sp>
        <p:nvSpPr>
          <p:cNvPr id="12" name="Text 1"/>
          <p:cNvSpPr/>
          <p:nvPr/>
        </p:nvSpPr>
        <p:spPr>
          <a:xfrm>
            <a:off x="6368930" y="1347159"/>
            <a:ext cx="2085157"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适配选择</a:t>
            </a:r>
            <a:endParaRPr lang="en-US" sz="1440"/>
          </a:p>
        </p:txBody>
      </p:sp>
      <p:sp>
        <p:nvSpPr>
          <p:cNvPr id="13" name="Text 2"/>
          <p:cNvSpPr/>
          <p:nvPr/>
        </p:nvSpPr>
        <p:spPr>
          <a:xfrm>
            <a:off x="6370011" y="1722810"/>
            <a:ext cx="2082997" cy="965597"/>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170">
                <a:solidFill>
                  <a:srgbClr val="000000"/>
                </a:solidFill>
                <a:latin typeface="SourceHanSansCN-Regular" pitchFamily="34" charset="0"/>
                <a:ea typeface="SourceHanSansCN-Regular" pitchFamily="34" charset="-122"/>
                <a:cs typeface="SourceHanSansCN-Regular" pitchFamily="34" charset="-120"/>
              </a:rPr>
              <a:t>企业可根据自身钢化炉宽板尺寸选择合适的型号。正确的选择能使系统更好地与生产线匹配，发挥最佳性能，提高生产质量和效率。</a:t>
            </a:r>
            <a:endParaRPr lang="en-US" sz="1170"/>
          </a:p>
        </p:txBody>
      </p:sp>
      <p:sp>
        <p:nvSpPr>
          <p:cNvPr id="14" name="Text 3"/>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规格型号</a:t>
            </a:r>
            <a:endParaRPr lang="en-US" sz="1920"/>
          </a:p>
        </p:txBody>
      </p:sp>
      <p:sp>
        <p:nvSpPr>
          <p:cNvPr id="15" name="Text 4"/>
          <p:cNvSpPr/>
          <p:nvPr/>
        </p:nvSpPr>
        <p:spPr>
          <a:xfrm>
            <a:off x="686007" y="1722810"/>
            <a:ext cx="2082997" cy="107696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适用于钢化炉宽板小于2500</a:t>
            </a:r>
            <a:r>
              <a:rPr lang="en-US" sz="1080">
                <a:solidFill>
                  <a:srgbClr val="000000"/>
                </a:solidFill>
                <a:latin typeface="Times New Roman" panose="02020603050405020304" charset="0"/>
                <a:ea typeface="SourceHanSansCN-Regular" pitchFamily="34" charset="-122"/>
                <a:cs typeface="Times New Roman" panose="02020603050405020304" charset="0"/>
              </a:rPr>
              <a:t>mm</a:t>
            </a:r>
            <a:r>
              <a:rPr lang="en-US" sz="1080">
                <a:solidFill>
                  <a:srgbClr val="000000"/>
                </a:solidFill>
                <a:latin typeface="SourceHanSansCN-Regular" pitchFamily="34" charset="0"/>
                <a:ea typeface="SourceHanSansCN-Regular" pitchFamily="34" charset="-122"/>
                <a:cs typeface="SourceHanSansCN-Regular" pitchFamily="34" charset="-120"/>
              </a:rPr>
              <a:t>的情况。该型号能满足中小规模玻璃生产企业的需求，在相应尺寸的生产线上稳定运行，提供准确的检测数据。</a:t>
            </a:r>
            <a:endParaRPr lang="en-US" sz="1080"/>
          </a:p>
        </p:txBody>
      </p:sp>
      <p:sp>
        <p:nvSpPr>
          <p:cNvPr id="16" name="Text 5"/>
          <p:cNvSpPr/>
          <p:nvPr/>
        </p:nvSpPr>
        <p:spPr>
          <a:xfrm>
            <a:off x="684926" y="1347159"/>
            <a:ext cx="2085157"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0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M</a:t>
            </a:r>
            <a:endParaRPr lang="en-US" sz="1440"/>
          </a:p>
        </p:txBody>
      </p:sp>
      <p:sp>
        <p:nvSpPr>
          <p:cNvPr id="17" name="Text 6"/>
          <p:cNvSpPr/>
          <p:nvPr/>
        </p:nvSpPr>
        <p:spPr>
          <a:xfrm>
            <a:off x="686007" y="3315261"/>
            <a:ext cx="2082997" cy="116967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170">
                <a:solidFill>
                  <a:srgbClr val="000000"/>
                </a:solidFill>
                <a:latin typeface="SourceHanSansCN-Regular" pitchFamily="34" charset="0"/>
                <a:ea typeface="SourceHanSansCN-Regular" pitchFamily="34" charset="-122"/>
                <a:cs typeface="SourceHanSansCN-Regular" pitchFamily="34" charset="-120"/>
              </a:rPr>
              <a:t>针对钢化炉宽板大于2500</a:t>
            </a:r>
            <a:r>
              <a:rPr lang="en-US" sz="1170">
                <a:solidFill>
                  <a:srgbClr val="000000"/>
                </a:solidFill>
                <a:latin typeface="Times New Roman" panose="02020603050405020304" charset="0"/>
                <a:ea typeface="SourceHanSansCN-Regular" pitchFamily="34" charset="-122"/>
                <a:cs typeface="Times New Roman" panose="02020603050405020304" charset="0"/>
              </a:rPr>
              <a:t>mm</a:t>
            </a:r>
            <a:r>
              <a:rPr lang="en-US" sz="1170">
                <a:solidFill>
                  <a:srgbClr val="000000"/>
                </a:solidFill>
                <a:latin typeface="SourceHanSansCN-Regular" pitchFamily="34" charset="0"/>
                <a:ea typeface="SourceHanSansCN-Regular" pitchFamily="34" charset="-122"/>
                <a:cs typeface="SourceHanSansCN-Regular" pitchFamily="34" charset="-120"/>
              </a:rPr>
              <a:t>的生产线。对于大规模玻璃生产企业，此型号可适应更宽的玻璃生产，保证检测的准确性和高效性。</a:t>
            </a:r>
            <a:endParaRPr lang="en-US" sz="1170"/>
          </a:p>
        </p:txBody>
      </p:sp>
      <p:sp>
        <p:nvSpPr>
          <p:cNvPr id="18" name="Text 7"/>
          <p:cNvSpPr/>
          <p:nvPr/>
        </p:nvSpPr>
        <p:spPr>
          <a:xfrm>
            <a:off x="684926" y="2939610"/>
            <a:ext cx="2085157"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0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L</a:t>
            </a:r>
            <a:endParaRPr lang="en-US" sz="1440"/>
          </a:p>
        </p:txBody>
      </p:sp>
      <p:sp>
        <p:nvSpPr>
          <p:cNvPr id="19" name="Text 8"/>
          <p:cNvSpPr/>
          <p:nvPr/>
        </p:nvSpPr>
        <p:spPr>
          <a:xfrm>
            <a:off x="6368930" y="2939610"/>
            <a:ext cx="2085157"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生产保障</a:t>
            </a:r>
            <a:endParaRPr lang="en-US" sz="144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6457950" y="0"/>
            <a:ext cx="2686050" cy="5143500"/>
          </a:xfrm>
          <a:prstGeom prst="rect">
            <a:avLst/>
          </a:prstGeom>
        </p:spPr>
      </p:pic>
      <p:sp>
        <p:nvSpPr>
          <p:cNvPr id="3" name="Text 0"/>
          <p:cNvSpPr/>
          <p:nvPr/>
        </p:nvSpPr>
        <p:spPr>
          <a:xfrm>
            <a:off x="587972" y="442835"/>
            <a:ext cx="1321321" cy="56007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3510">
                <a:solidFill>
                  <a:srgbClr val="000000"/>
                </a:solidFill>
                <a:latin typeface="Alimama ShuHeiTi Bold" pitchFamily="34" charset="0"/>
                <a:ea typeface="Alimama ShuHeiTi Bold" pitchFamily="34" charset="-122"/>
                <a:cs typeface="Alimama ShuHeiTi Bold" pitchFamily="34" charset="-120"/>
              </a:rPr>
              <a:t>目录</a:t>
            </a:r>
            <a:endParaRPr lang="en-US" sz="3510"/>
          </a:p>
        </p:txBody>
      </p:sp>
      <p:sp>
        <p:nvSpPr>
          <p:cNvPr id="4" name="Text 1"/>
          <p:cNvSpPr/>
          <p:nvPr/>
        </p:nvSpPr>
        <p:spPr>
          <a:xfrm>
            <a:off x="1727121" y="721695"/>
            <a:ext cx="2360495" cy="298450"/>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620">
                <a:solidFill>
                  <a:srgbClr val="000000"/>
                </a:solidFill>
                <a:latin typeface="Times New Roman" panose="02020603050405020304" charset="0"/>
                <a:ea typeface="Alimama ShuHeiTi Bold" pitchFamily="34" charset="-122"/>
                <a:cs typeface="Times New Roman" panose="02020603050405020304" charset="0"/>
              </a:rPr>
              <a:t>CONTENTS</a:t>
            </a:r>
            <a:endParaRPr lang="en-US" sz="1620">
              <a:latin typeface="Times New Roman" panose="02020603050405020304" charset="0"/>
              <a:cs typeface="Times New Roman" panose="02020603050405020304" charset="0"/>
            </a:endParaRPr>
          </a:p>
        </p:txBody>
      </p:sp>
      <p:sp>
        <p:nvSpPr>
          <p:cNvPr id="5" name="Text 2"/>
          <p:cNvSpPr/>
          <p:nvPr/>
        </p:nvSpPr>
        <p:spPr>
          <a:xfrm>
            <a:off x="350165" y="1699111"/>
            <a:ext cx="946423" cy="382429"/>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2460">
                <a:solidFill>
                  <a:srgbClr val="000000"/>
                </a:solidFill>
                <a:latin typeface="Alimama ShuHeiTi Bold" pitchFamily="34" charset="0"/>
                <a:ea typeface="Alimama ShuHeiTi Bold" pitchFamily="34" charset="-122"/>
                <a:cs typeface="Alimama ShuHeiTi Bold" pitchFamily="34" charset="-120"/>
              </a:rPr>
              <a:t>01</a:t>
            </a:r>
            <a:endParaRPr lang="en-US" sz="2460"/>
          </a:p>
        </p:txBody>
      </p:sp>
      <p:sp>
        <p:nvSpPr>
          <p:cNvPr id="6" name="Text 3"/>
          <p:cNvSpPr/>
          <p:nvPr/>
        </p:nvSpPr>
        <p:spPr>
          <a:xfrm>
            <a:off x="350165" y="2461555"/>
            <a:ext cx="946423" cy="382429"/>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2460">
                <a:solidFill>
                  <a:srgbClr val="000000"/>
                </a:solidFill>
                <a:latin typeface="Alimama ShuHeiTi Bold" pitchFamily="34" charset="0"/>
                <a:ea typeface="Alimama ShuHeiTi Bold" pitchFamily="34" charset="-122"/>
                <a:cs typeface="Alimama ShuHeiTi Bold" pitchFamily="34" charset="-120"/>
              </a:rPr>
              <a:t>02</a:t>
            </a:r>
            <a:endParaRPr lang="en-US" sz="2460"/>
          </a:p>
        </p:txBody>
      </p:sp>
      <p:sp>
        <p:nvSpPr>
          <p:cNvPr id="7" name="Text 4"/>
          <p:cNvSpPr/>
          <p:nvPr/>
        </p:nvSpPr>
        <p:spPr>
          <a:xfrm>
            <a:off x="350165" y="3223999"/>
            <a:ext cx="946423" cy="382429"/>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2460">
                <a:solidFill>
                  <a:srgbClr val="000000"/>
                </a:solidFill>
                <a:latin typeface="Alimama ShuHeiTi Bold" pitchFamily="34" charset="0"/>
                <a:ea typeface="Alimama ShuHeiTi Bold" pitchFamily="34" charset="-122"/>
                <a:cs typeface="Alimama ShuHeiTi Bold" pitchFamily="34" charset="-120"/>
              </a:rPr>
              <a:t>03</a:t>
            </a:r>
            <a:endParaRPr lang="en-US" sz="2460"/>
          </a:p>
        </p:txBody>
      </p:sp>
      <p:sp>
        <p:nvSpPr>
          <p:cNvPr id="8" name="Text 5"/>
          <p:cNvSpPr/>
          <p:nvPr/>
        </p:nvSpPr>
        <p:spPr>
          <a:xfrm>
            <a:off x="350165" y="3986443"/>
            <a:ext cx="946423" cy="382429"/>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2460">
                <a:solidFill>
                  <a:srgbClr val="000000"/>
                </a:solidFill>
                <a:latin typeface="Alimama ShuHeiTi Bold" pitchFamily="34" charset="0"/>
                <a:ea typeface="Alimama ShuHeiTi Bold" pitchFamily="34" charset="-122"/>
                <a:cs typeface="Alimama ShuHeiTi Bold" pitchFamily="34" charset="-120"/>
              </a:rPr>
              <a:t>04</a:t>
            </a:r>
            <a:endParaRPr lang="en-US" sz="2460"/>
          </a:p>
        </p:txBody>
      </p:sp>
      <p:pic>
        <p:nvPicPr>
          <p:cNvPr id="9" name="Image 1" descr="preencoded.png"/>
          <p:cNvPicPr>
            <a:picLocks noChangeAspect="1"/>
          </p:cNvPicPr>
          <p:nvPr/>
        </p:nvPicPr>
        <p:blipFill>
          <a:blip r:embed="rId2"/>
          <a:srcRect/>
          <a:stretch>
            <a:fillRect/>
          </a:stretch>
        </p:blipFill>
        <p:spPr>
          <a:xfrm>
            <a:off x="520473" y="1030194"/>
            <a:ext cx="2486026" cy="34289"/>
          </a:xfrm>
          <a:prstGeom prst="rect">
            <a:avLst/>
          </a:prstGeom>
        </p:spPr>
      </p:pic>
      <p:sp>
        <p:nvSpPr>
          <p:cNvPr id="10" name="Text 6"/>
          <p:cNvSpPr/>
          <p:nvPr/>
        </p:nvSpPr>
        <p:spPr>
          <a:xfrm>
            <a:off x="1321361" y="1745277"/>
            <a:ext cx="4543509" cy="29718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860">
                <a:solidFill>
                  <a:srgbClr val="000000"/>
                </a:solidFill>
                <a:latin typeface="Alimama ShuHeiTi Bold" pitchFamily="34" charset="0"/>
                <a:ea typeface="Alimama ShuHeiTi Bold" pitchFamily="34" charset="-122"/>
                <a:cs typeface="Alimama ShuHeiTi Bold" pitchFamily="34" charset="-120"/>
              </a:rPr>
              <a:t>系统概述</a:t>
            </a:r>
            <a:endParaRPr lang="en-US" sz="1860"/>
          </a:p>
        </p:txBody>
      </p:sp>
      <p:sp>
        <p:nvSpPr>
          <p:cNvPr id="11" name="Text 7"/>
          <p:cNvSpPr/>
          <p:nvPr/>
        </p:nvSpPr>
        <p:spPr>
          <a:xfrm>
            <a:off x="1321361" y="3270165"/>
            <a:ext cx="4543509" cy="29718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860">
                <a:solidFill>
                  <a:srgbClr val="000000"/>
                </a:solidFill>
                <a:latin typeface="Alimama ShuHeiTi Bold" pitchFamily="34" charset="0"/>
                <a:ea typeface="Alimama ShuHeiTi Bold" pitchFamily="34" charset="-122"/>
                <a:cs typeface="Alimama ShuHeiTi Bold" pitchFamily="34" charset="-120"/>
              </a:rPr>
              <a:t>规格参数</a:t>
            </a:r>
            <a:endParaRPr lang="en-US" sz="1860"/>
          </a:p>
        </p:txBody>
      </p:sp>
      <p:sp>
        <p:nvSpPr>
          <p:cNvPr id="12" name="Text 8"/>
          <p:cNvSpPr/>
          <p:nvPr/>
        </p:nvSpPr>
        <p:spPr>
          <a:xfrm>
            <a:off x="1321361" y="2507721"/>
            <a:ext cx="4543509" cy="29718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860">
                <a:solidFill>
                  <a:srgbClr val="000000"/>
                </a:solidFill>
                <a:latin typeface="Alimama ShuHeiTi Bold" pitchFamily="34" charset="0"/>
                <a:ea typeface="Alimama ShuHeiTi Bold" pitchFamily="34" charset="-122"/>
                <a:cs typeface="Alimama ShuHeiTi Bold" pitchFamily="34" charset="-120"/>
              </a:rPr>
              <a:t>功能展示</a:t>
            </a:r>
            <a:endParaRPr lang="en-US" sz="1860"/>
          </a:p>
        </p:txBody>
      </p:sp>
      <p:sp>
        <p:nvSpPr>
          <p:cNvPr id="13" name="Text 9"/>
          <p:cNvSpPr/>
          <p:nvPr/>
        </p:nvSpPr>
        <p:spPr>
          <a:xfrm>
            <a:off x="1321361" y="4032610"/>
            <a:ext cx="4543509" cy="29718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860">
                <a:solidFill>
                  <a:srgbClr val="000000"/>
                </a:solidFill>
                <a:latin typeface="Alimama ShuHeiTi Bold" pitchFamily="34" charset="0"/>
                <a:ea typeface="Alimama ShuHeiTi Bold" pitchFamily="34" charset="-122"/>
                <a:cs typeface="Alimama ShuHeiTi Bold" pitchFamily="34" charset="-120"/>
              </a:rPr>
              <a:t>应用前景</a:t>
            </a:r>
            <a:endParaRPr lang="en-US" sz="186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3306742" y="1308621"/>
            <a:ext cx="1147487" cy="1147353"/>
          </a:xfrm>
          <a:prstGeom prst="rect">
            <a:avLst/>
          </a:prstGeom>
        </p:spPr>
      </p:pic>
      <p:pic>
        <p:nvPicPr>
          <p:cNvPr id="4" name="Image 2" descr="preencoded.png"/>
          <p:cNvPicPr>
            <a:picLocks noChangeAspect="1"/>
          </p:cNvPicPr>
          <p:nvPr/>
        </p:nvPicPr>
        <p:blipFill>
          <a:blip r:embed="rId3"/>
          <a:srcRect/>
          <a:stretch>
            <a:fillRect/>
          </a:stretch>
        </p:blipFill>
        <p:spPr>
          <a:xfrm>
            <a:off x="3502343" y="1500676"/>
            <a:ext cx="405765" cy="405000"/>
          </a:xfrm>
          <a:prstGeom prst="rect">
            <a:avLst/>
          </a:prstGeom>
        </p:spPr>
      </p:pic>
      <p:pic>
        <p:nvPicPr>
          <p:cNvPr id="5" name="Image 3" descr="preencoded.png"/>
          <p:cNvPicPr>
            <a:picLocks noChangeAspect="1"/>
          </p:cNvPicPr>
          <p:nvPr/>
        </p:nvPicPr>
        <p:blipFill>
          <a:blip r:embed="rId4"/>
          <a:srcRect/>
          <a:stretch>
            <a:fillRect/>
          </a:stretch>
        </p:blipFill>
        <p:spPr>
          <a:xfrm>
            <a:off x="4520107" y="1308621"/>
            <a:ext cx="1147487" cy="1147352"/>
          </a:xfrm>
          <a:prstGeom prst="rect">
            <a:avLst/>
          </a:prstGeom>
        </p:spPr>
      </p:pic>
      <p:pic>
        <p:nvPicPr>
          <p:cNvPr id="6" name="Image 4" descr="preencoded.png"/>
          <p:cNvPicPr>
            <a:picLocks noChangeAspect="1"/>
          </p:cNvPicPr>
          <p:nvPr/>
        </p:nvPicPr>
        <p:blipFill>
          <a:blip r:embed="rId5"/>
          <a:srcRect/>
          <a:stretch>
            <a:fillRect/>
          </a:stretch>
        </p:blipFill>
        <p:spPr>
          <a:xfrm>
            <a:off x="5067300" y="1500676"/>
            <a:ext cx="405765" cy="405000"/>
          </a:xfrm>
          <a:prstGeom prst="rect">
            <a:avLst/>
          </a:prstGeom>
        </p:spPr>
      </p:pic>
      <p:pic>
        <p:nvPicPr>
          <p:cNvPr id="7" name="Image 5" descr="preencoded.png"/>
          <p:cNvPicPr>
            <a:picLocks noChangeAspect="1"/>
          </p:cNvPicPr>
          <p:nvPr/>
        </p:nvPicPr>
        <p:blipFill>
          <a:blip r:embed="rId6"/>
          <a:srcRect/>
          <a:stretch>
            <a:fillRect/>
          </a:stretch>
        </p:blipFill>
        <p:spPr>
          <a:xfrm>
            <a:off x="4520107" y="2525569"/>
            <a:ext cx="1147487" cy="1147352"/>
          </a:xfrm>
          <a:prstGeom prst="rect">
            <a:avLst/>
          </a:prstGeom>
        </p:spPr>
      </p:pic>
      <p:pic>
        <p:nvPicPr>
          <p:cNvPr id="8" name="Image 6" descr="preencoded.png"/>
          <p:cNvPicPr>
            <a:picLocks noChangeAspect="1"/>
          </p:cNvPicPr>
          <p:nvPr/>
        </p:nvPicPr>
        <p:blipFill>
          <a:blip r:embed="rId7"/>
          <a:srcRect/>
          <a:stretch>
            <a:fillRect/>
          </a:stretch>
        </p:blipFill>
        <p:spPr>
          <a:xfrm>
            <a:off x="5067300" y="3075866"/>
            <a:ext cx="404813" cy="405000"/>
          </a:xfrm>
          <a:prstGeom prst="rect">
            <a:avLst/>
          </a:prstGeom>
        </p:spPr>
      </p:pic>
      <p:pic>
        <p:nvPicPr>
          <p:cNvPr id="9" name="Image 7" descr="preencoded.png"/>
          <p:cNvPicPr>
            <a:picLocks noChangeAspect="1"/>
          </p:cNvPicPr>
          <p:nvPr/>
        </p:nvPicPr>
        <p:blipFill>
          <a:blip r:embed="rId8"/>
          <a:srcRect/>
          <a:stretch>
            <a:fillRect/>
          </a:stretch>
        </p:blipFill>
        <p:spPr>
          <a:xfrm>
            <a:off x="3306742" y="2525569"/>
            <a:ext cx="1147487" cy="1147352"/>
          </a:xfrm>
          <a:prstGeom prst="rect">
            <a:avLst/>
          </a:prstGeom>
        </p:spPr>
      </p:pic>
      <p:pic>
        <p:nvPicPr>
          <p:cNvPr id="10" name="Image 8" descr="preencoded.png"/>
          <p:cNvPicPr>
            <a:picLocks noChangeAspect="1"/>
          </p:cNvPicPr>
          <p:nvPr/>
        </p:nvPicPr>
        <p:blipFill>
          <a:blip r:embed="rId9"/>
          <a:srcRect/>
          <a:stretch>
            <a:fillRect/>
          </a:stretch>
        </p:blipFill>
        <p:spPr>
          <a:xfrm>
            <a:off x="3502342" y="3075866"/>
            <a:ext cx="404813" cy="405000"/>
          </a:xfrm>
          <a:prstGeom prst="rect">
            <a:avLst/>
          </a:prstGeom>
        </p:spPr>
      </p:pic>
      <p:sp>
        <p:nvSpPr>
          <p:cNvPr id="11" name="Text 0"/>
          <p:cNvSpPr/>
          <p:nvPr/>
        </p:nvSpPr>
        <p:spPr>
          <a:xfrm>
            <a:off x="3957191" y="1982099"/>
            <a:ext cx="352166" cy="370914"/>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2430" b="1">
                <a:solidFill>
                  <a:srgbClr val="4599E6"/>
                </a:solidFill>
                <a:latin typeface="Arial" panose="020B0604020202020204" pitchFamily="34" charset="0"/>
                <a:ea typeface="Arial" panose="020B0604020202020204" pitchFamily="34" charset="-122"/>
                <a:cs typeface="Arial" panose="020B0604020202020204" pitchFamily="34" charset="-120"/>
              </a:rPr>
              <a:t>01</a:t>
            </a:r>
            <a:endParaRPr lang="en-US" sz="2430"/>
          </a:p>
        </p:txBody>
      </p:sp>
      <p:sp>
        <p:nvSpPr>
          <p:cNvPr id="12" name="Text 1"/>
          <p:cNvSpPr/>
          <p:nvPr/>
        </p:nvSpPr>
        <p:spPr>
          <a:xfrm>
            <a:off x="4689277" y="1982099"/>
            <a:ext cx="352165" cy="370914"/>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2430" b="1">
                <a:solidFill>
                  <a:srgbClr val="4599E6"/>
                </a:solidFill>
                <a:latin typeface="Arial" panose="020B0604020202020204" pitchFamily="34" charset="0"/>
                <a:ea typeface="Arial" panose="020B0604020202020204" pitchFamily="34" charset="-122"/>
                <a:cs typeface="Arial" panose="020B0604020202020204" pitchFamily="34" charset="-120"/>
              </a:rPr>
              <a:t>02</a:t>
            </a:r>
            <a:endParaRPr lang="en-US" sz="2430"/>
          </a:p>
        </p:txBody>
      </p:sp>
      <p:sp>
        <p:nvSpPr>
          <p:cNvPr id="13" name="Text 2"/>
          <p:cNvSpPr/>
          <p:nvPr/>
        </p:nvSpPr>
        <p:spPr>
          <a:xfrm>
            <a:off x="3957191" y="2611724"/>
            <a:ext cx="352165" cy="370914"/>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2430" b="1">
                <a:solidFill>
                  <a:srgbClr val="4599E6"/>
                </a:solidFill>
                <a:latin typeface="Arial" panose="020B0604020202020204" pitchFamily="34" charset="0"/>
                <a:ea typeface="Arial" panose="020B0604020202020204" pitchFamily="34" charset="-122"/>
                <a:cs typeface="Arial" panose="020B0604020202020204" pitchFamily="34" charset="-120"/>
              </a:rPr>
              <a:t>04</a:t>
            </a:r>
            <a:endParaRPr lang="en-US" sz="2430"/>
          </a:p>
        </p:txBody>
      </p:sp>
      <p:sp>
        <p:nvSpPr>
          <p:cNvPr id="14" name="Text 3"/>
          <p:cNvSpPr/>
          <p:nvPr/>
        </p:nvSpPr>
        <p:spPr>
          <a:xfrm>
            <a:off x="4689277" y="2611724"/>
            <a:ext cx="352165" cy="370914"/>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2430" b="1">
                <a:solidFill>
                  <a:srgbClr val="4599E6"/>
                </a:solidFill>
                <a:latin typeface="Arial" panose="020B0604020202020204" pitchFamily="34" charset="0"/>
                <a:ea typeface="Arial" panose="020B0604020202020204" pitchFamily="34" charset="-122"/>
                <a:cs typeface="Arial" panose="020B0604020202020204" pitchFamily="34" charset="-120"/>
              </a:rPr>
              <a:t>03</a:t>
            </a:r>
            <a:endParaRPr lang="en-US" sz="2430"/>
          </a:p>
        </p:txBody>
      </p:sp>
      <p:sp>
        <p:nvSpPr>
          <p:cNvPr id="15" name="Text 4"/>
          <p:cNvSpPr/>
          <p:nvPr/>
        </p:nvSpPr>
        <p:spPr>
          <a:xfrm>
            <a:off x="1171613" y="3054060"/>
            <a:ext cx="2007145"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2F2F2F"/>
                </a:solidFill>
                <a:latin typeface="SourceHanSansCN-Regular" pitchFamily="34" charset="0"/>
                <a:ea typeface="SourceHanSansCN-Regular" pitchFamily="34" charset="-122"/>
                <a:cs typeface="SourceHanSansCN-Regular" pitchFamily="34" charset="-120"/>
              </a:rPr>
              <a:t>质量把控</a:t>
            </a:r>
            <a:endParaRPr lang="en-US" sz="1440"/>
          </a:p>
        </p:txBody>
      </p:sp>
      <p:sp>
        <p:nvSpPr>
          <p:cNvPr id="16" name="Text 5"/>
          <p:cNvSpPr/>
          <p:nvPr/>
        </p:nvSpPr>
        <p:spPr>
          <a:xfrm>
            <a:off x="1171613" y="3432263"/>
            <a:ext cx="2007145" cy="772478"/>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170">
                <a:solidFill>
                  <a:srgbClr val="333333"/>
                </a:solidFill>
                <a:latin typeface="SourceHanSansCN-Regular" pitchFamily="34" charset="0"/>
                <a:ea typeface="SourceHanSansCN-Regular" pitchFamily="34" charset="-122"/>
                <a:cs typeface="SourceHanSansCN-Regular" pitchFamily="34" charset="-120"/>
              </a:rPr>
              <a:t>合适的测量范围有助于企业把控玻璃质量。通过准确测量，及时发现超出范围的玻璃，采取措施调整生产工艺。</a:t>
            </a:r>
            <a:endParaRPr lang="en-US" sz="1170"/>
          </a:p>
        </p:txBody>
      </p:sp>
      <p:sp>
        <p:nvSpPr>
          <p:cNvPr id="17" name="Text 6"/>
          <p:cNvSpPr/>
          <p:nvPr/>
        </p:nvSpPr>
        <p:spPr>
          <a:xfrm>
            <a:off x="5805525" y="1478597"/>
            <a:ext cx="2007144"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1440" b="1">
                <a:solidFill>
                  <a:srgbClr val="2F2F2F"/>
                </a:solidFill>
                <a:latin typeface="SourceHanSansCN-Regular" pitchFamily="34" charset="0"/>
                <a:ea typeface="SourceHanSansCN-Regular" pitchFamily="34" charset="-122"/>
                <a:cs typeface="SourceHanSansCN-Regular" pitchFamily="34" charset="-120"/>
              </a:rPr>
              <a:t>平整度</a:t>
            </a:r>
            <a:endParaRPr lang="en-US" sz="1440"/>
          </a:p>
        </p:txBody>
      </p:sp>
      <p:sp>
        <p:nvSpPr>
          <p:cNvPr id="18" name="Text 7"/>
          <p:cNvSpPr/>
          <p:nvPr/>
        </p:nvSpPr>
        <p:spPr>
          <a:xfrm>
            <a:off x="5821491" y="3432265"/>
            <a:ext cx="2007144" cy="712946"/>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测量范围设置合理，能满足大多数玻璃生产的检测需求。无论是普通建筑玻璃还是特殊用途玻璃，都能在该范围内准确测量。</a:t>
            </a:r>
            <a:endParaRPr lang="en-US" sz="1080"/>
          </a:p>
        </p:txBody>
      </p:sp>
      <p:sp>
        <p:nvSpPr>
          <p:cNvPr id="19" name="Text 8"/>
          <p:cNvSpPr/>
          <p:nvPr/>
        </p:nvSpPr>
        <p:spPr>
          <a:xfrm>
            <a:off x="1171910" y="1478598"/>
            <a:ext cx="2007144"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1440" b="1">
                <a:solidFill>
                  <a:srgbClr val="2F2F2F"/>
                </a:solidFill>
                <a:latin typeface="SourceHanSansCN-Regular" pitchFamily="34" charset="0"/>
                <a:ea typeface="SourceHanSansCN-Regular" pitchFamily="34" charset="-122"/>
                <a:cs typeface="SourceHanSansCN-Regular" pitchFamily="34" charset="-120"/>
              </a:rPr>
              <a:t>光焦度</a:t>
            </a:r>
            <a:endParaRPr lang="en-US" sz="1440"/>
          </a:p>
        </p:txBody>
      </p:sp>
      <p:sp>
        <p:nvSpPr>
          <p:cNvPr id="20" name="Text 9"/>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测量范围</a:t>
            </a:r>
            <a:endParaRPr lang="en-US" sz="1920"/>
          </a:p>
        </p:txBody>
      </p:sp>
      <p:sp>
        <p:nvSpPr>
          <p:cNvPr id="21" name="Text 10"/>
          <p:cNvSpPr/>
          <p:nvPr/>
        </p:nvSpPr>
        <p:spPr>
          <a:xfrm>
            <a:off x="5805525" y="3054060"/>
            <a:ext cx="2007144"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2F2F2F"/>
                </a:solidFill>
                <a:latin typeface="SourceHanSansCN-Regular" pitchFamily="34" charset="0"/>
                <a:ea typeface="SourceHanSansCN-Regular" pitchFamily="34" charset="-122"/>
                <a:cs typeface="SourceHanSansCN-Regular" pitchFamily="34" charset="-120"/>
              </a:rPr>
              <a:t>范围合理性</a:t>
            </a:r>
            <a:endParaRPr lang="en-US" sz="1440"/>
          </a:p>
        </p:txBody>
      </p:sp>
      <p:sp>
        <p:nvSpPr>
          <p:cNvPr id="22" name="Text 11"/>
          <p:cNvSpPr/>
          <p:nvPr/>
        </p:nvSpPr>
        <p:spPr>
          <a:xfrm>
            <a:off x="1171910" y="1856802"/>
            <a:ext cx="2007144" cy="98742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990">
                <a:solidFill>
                  <a:srgbClr val="333333"/>
                </a:solidFill>
                <a:latin typeface="SourceHanSansCN-Regular" pitchFamily="34" charset="0"/>
                <a:ea typeface="SourceHanSansCN-Regular" pitchFamily="34" charset="-122"/>
                <a:cs typeface="SourceHanSansCN-Regular" pitchFamily="34" charset="-120"/>
              </a:rPr>
              <a:t>光焦度（</a:t>
            </a:r>
            <a:r>
              <a:rPr lang="en-US" sz="990">
                <a:solidFill>
                  <a:srgbClr val="333333"/>
                </a:solidFill>
                <a:latin typeface="Times New Roman" panose="02020603050405020304" charset="0"/>
                <a:ea typeface="SourceHanSansCN-Regular" pitchFamily="34" charset="-122"/>
                <a:cs typeface="Times New Roman" panose="02020603050405020304" charset="0"/>
              </a:rPr>
              <a:t>OP</a:t>
            </a:r>
            <a:r>
              <a:rPr lang="en-US" sz="990">
                <a:solidFill>
                  <a:srgbClr val="333333"/>
                </a:solidFill>
                <a:latin typeface="SourceHanSansCN-Regular" pitchFamily="34" charset="0"/>
                <a:ea typeface="SourceHanSansCN-Regular" pitchFamily="34" charset="-122"/>
                <a:cs typeface="SourceHanSansCN-Regular" pitchFamily="34" charset="-120"/>
              </a:rPr>
              <a:t>值）测量范围为0~500 </a:t>
            </a:r>
            <a:r>
              <a:rPr lang="en-US" sz="990">
                <a:solidFill>
                  <a:srgbClr val="333333"/>
                </a:solidFill>
                <a:latin typeface="Times New Roman" panose="02020603050405020304" charset="0"/>
                <a:ea typeface="SourceHanSansCN-Regular" pitchFamily="34" charset="-122"/>
                <a:cs typeface="Times New Roman" panose="02020603050405020304" charset="0"/>
              </a:rPr>
              <a:t>mdpt</a:t>
            </a:r>
            <a:r>
              <a:rPr lang="en-US" sz="990">
                <a:solidFill>
                  <a:srgbClr val="333333"/>
                </a:solidFill>
                <a:latin typeface="SourceHanSansCN-Regular" pitchFamily="34" charset="0"/>
                <a:ea typeface="SourceHanSansCN-Regular" pitchFamily="34" charset="-122"/>
                <a:cs typeface="SourceHanSansCN-Regular" pitchFamily="34" charset="-120"/>
              </a:rPr>
              <a:t>。能覆盖玻璃常见的光焦度范围，准确测量玻璃的光学变形情况，为质量评估提供重要数据。</a:t>
            </a:r>
            <a:endParaRPr lang="en-US" sz="990"/>
          </a:p>
        </p:txBody>
      </p:sp>
      <p:sp>
        <p:nvSpPr>
          <p:cNvPr id="23" name="Text 12"/>
          <p:cNvSpPr/>
          <p:nvPr/>
        </p:nvSpPr>
        <p:spPr>
          <a:xfrm>
            <a:off x="5821452" y="1856801"/>
            <a:ext cx="2007144" cy="86169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平整度（</a:t>
            </a:r>
            <a:r>
              <a:rPr lang="en-US" sz="1080">
                <a:solidFill>
                  <a:srgbClr val="333333"/>
                </a:solidFill>
                <a:latin typeface="Times New Roman" panose="02020603050405020304" charset="0"/>
                <a:ea typeface="SourceHanSansCN-Regular" pitchFamily="34" charset="-122"/>
                <a:cs typeface="Times New Roman" panose="02020603050405020304" charset="0"/>
              </a:rPr>
              <a:t>PV</a:t>
            </a:r>
            <a:r>
              <a:rPr lang="en-US" sz="1080">
                <a:solidFill>
                  <a:srgbClr val="333333"/>
                </a:solidFill>
                <a:latin typeface="SourceHanSansCN-Regular" pitchFamily="34" charset="0"/>
                <a:ea typeface="SourceHanSansCN-Regular" pitchFamily="34" charset="-122"/>
                <a:cs typeface="SourceHanSansCN-Regular" pitchFamily="34" charset="-120"/>
              </a:rPr>
              <a:t>值）测量范围是0~0.6 </a:t>
            </a:r>
            <a:r>
              <a:rPr lang="en-US" sz="1080">
                <a:solidFill>
                  <a:srgbClr val="333333"/>
                </a:solidFill>
                <a:latin typeface="Times New Roman" panose="02020603050405020304" charset="0"/>
                <a:ea typeface="SourceHanSansCN-Regular" pitchFamily="34" charset="-122"/>
                <a:cs typeface="Times New Roman" panose="02020603050405020304" charset="0"/>
              </a:rPr>
              <a:t>mm</a:t>
            </a:r>
            <a:r>
              <a:rPr lang="en-US" sz="1080">
                <a:solidFill>
                  <a:srgbClr val="333333"/>
                </a:solidFill>
                <a:latin typeface="SourceHanSansCN-Regular" pitchFamily="34" charset="0"/>
                <a:ea typeface="SourceHanSansCN-Regular" pitchFamily="34" charset="-122"/>
                <a:cs typeface="SourceHanSansCN-Regular" pitchFamily="34" charset="-120"/>
              </a:rPr>
              <a:t>。可检测玻璃表面的微小起伏，判断玻璃平整度是否符合要求，保证产品质量。</a:t>
            </a:r>
            <a:endParaRPr lang="en-US" sz="108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rLst="">
                                      <p:cBhvr>
                                        <p:cTn id="7" dur="750"/>
                                        <p:tgtEl>
                                          <p:spTgt spid="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rLst="">
                                      <p:cBhvr>
                                        <p:cTn id="10" dur="750"/>
                                        <p:tgtEl>
                                          <p:spTgt spid="4"/>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rLst="">
                                      <p:cBhvr>
                                        <p:cTn id="13" dur="750"/>
                                        <p:tgtEl>
                                          <p:spTgt spid="11"/>
                                        </p:tgtEl>
                                      </p:cBhvr>
                                    </p:animEffect>
                                  </p:childTnLst>
                                </p:cTn>
                              </p:par>
                              <p:par>
                                <p:cTn id="14" presetID="10" presetClass="entr" presetSubtype="0" fill="hold" grpId="3"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rLst="">
                                      <p:cBhvr>
                                        <p:cTn id="16" dur="750"/>
                                        <p:tgtEl>
                                          <p:spTgt spid="19"/>
                                        </p:tgtEl>
                                      </p:cBhvr>
                                    </p:animEffect>
                                  </p:childTnLst>
                                </p:cTn>
                              </p:par>
                              <p:par>
                                <p:cTn id="17" presetID="10" presetClass="entr" presetSubtype="0" fill="hold" grpId="4"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rLst="">
                                      <p:cBhvr>
                                        <p:cTn id="19" dur="750"/>
                                        <p:tgtEl>
                                          <p:spTgt spid="22"/>
                                        </p:tgtEl>
                                      </p:cBhvr>
                                    </p:animEffect>
                                  </p:childTnLst>
                                </p:cTn>
                              </p:par>
                            </p:childTnLst>
                          </p:cTn>
                        </p:par>
                        <p:par>
                          <p:cTn id="20" fill="hold">
                            <p:stCondLst>
                              <p:cond delay="1000"/>
                            </p:stCondLst>
                            <p:childTnLst>
                              <p:par>
                                <p:cTn id="21" presetID="10" presetClass="entr" presetSubtype="0" fill="hold" grpId="5"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rLst="">
                                      <p:cBhvr>
                                        <p:cTn id="23" dur="750"/>
                                        <p:tgtEl>
                                          <p:spTgt spid="5"/>
                                        </p:tgtEl>
                                      </p:cBhvr>
                                    </p:animEffect>
                                  </p:childTnLst>
                                </p:cTn>
                              </p:par>
                              <p:par>
                                <p:cTn id="24" presetID="10" presetClass="entr" presetSubtype="0" fill="hold" grpId="6"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rLst="">
                                      <p:cBhvr>
                                        <p:cTn id="26" dur="750"/>
                                        <p:tgtEl>
                                          <p:spTgt spid="6"/>
                                        </p:tgtEl>
                                      </p:cBhvr>
                                    </p:animEffect>
                                  </p:childTnLst>
                                </p:cTn>
                              </p:par>
                              <p:par>
                                <p:cTn id="27" presetID="10" presetClass="entr" presetSubtype="0" fill="hold" grpId="7"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rLst="">
                                      <p:cBhvr>
                                        <p:cTn id="29" dur="750"/>
                                        <p:tgtEl>
                                          <p:spTgt spid="12"/>
                                        </p:tgtEl>
                                      </p:cBhvr>
                                    </p:animEffect>
                                  </p:childTnLst>
                                </p:cTn>
                              </p:par>
                              <p:par>
                                <p:cTn id="30" presetID="10" presetClass="entr" presetSubtype="0" fill="hold" grpId="8"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rLst="">
                                      <p:cBhvr>
                                        <p:cTn id="32" dur="750"/>
                                        <p:tgtEl>
                                          <p:spTgt spid="17"/>
                                        </p:tgtEl>
                                      </p:cBhvr>
                                    </p:animEffect>
                                  </p:childTnLst>
                                </p:cTn>
                              </p:par>
                              <p:par>
                                <p:cTn id="33" presetID="10" presetClass="entr" presetSubtype="0" fill="hold" grpId="9"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rLst="">
                                      <p:cBhvr>
                                        <p:cTn id="35" dur="750"/>
                                        <p:tgtEl>
                                          <p:spTgt spid="23"/>
                                        </p:tgtEl>
                                      </p:cBhvr>
                                    </p:animEffect>
                                  </p:childTnLst>
                                </p:cTn>
                              </p:par>
                            </p:childTnLst>
                          </p:cTn>
                        </p:par>
                        <p:par>
                          <p:cTn id="36" fill="hold">
                            <p:stCondLst>
                              <p:cond delay="2000"/>
                            </p:stCondLst>
                            <p:childTnLst>
                              <p:par>
                                <p:cTn id="37" presetID="10" presetClass="entr" presetSubtype="0" fill="hold" grpId="1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rLst="">
                                      <p:cBhvr>
                                        <p:cTn id="39" dur="750"/>
                                        <p:tgtEl>
                                          <p:spTgt spid="7"/>
                                        </p:tgtEl>
                                      </p:cBhvr>
                                    </p:animEffect>
                                  </p:childTnLst>
                                </p:cTn>
                              </p:par>
                              <p:par>
                                <p:cTn id="40" presetID="10" presetClass="entr" presetSubtype="0" fill="hold" grpId="11"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rLst="">
                                      <p:cBhvr>
                                        <p:cTn id="42" dur="750"/>
                                        <p:tgtEl>
                                          <p:spTgt spid="14"/>
                                        </p:tgtEl>
                                      </p:cBhvr>
                                    </p:animEffect>
                                  </p:childTnLst>
                                </p:cTn>
                              </p:par>
                              <p:par>
                                <p:cTn id="43" presetID="10" presetClass="entr" presetSubtype="0" fill="hold" grpId="12"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rLst="">
                                      <p:cBhvr>
                                        <p:cTn id="45" dur="750"/>
                                        <p:tgtEl>
                                          <p:spTgt spid="8"/>
                                        </p:tgtEl>
                                      </p:cBhvr>
                                    </p:animEffect>
                                  </p:childTnLst>
                                </p:cTn>
                              </p:par>
                              <p:par>
                                <p:cTn id="46" presetID="10" presetClass="entr" presetSubtype="0" fill="hold" grpId="13"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rLst="">
                                      <p:cBhvr>
                                        <p:cTn id="48" dur="750"/>
                                        <p:tgtEl>
                                          <p:spTgt spid="21"/>
                                        </p:tgtEl>
                                      </p:cBhvr>
                                    </p:animEffect>
                                  </p:childTnLst>
                                </p:cTn>
                              </p:par>
                              <p:par>
                                <p:cTn id="49" presetID="10" presetClass="entr" presetSubtype="0" fill="hold" grpId="14"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rLst="">
                                      <p:cBhvr>
                                        <p:cTn id="51" dur="750"/>
                                        <p:tgtEl>
                                          <p:spTgt spid="18"/>
                                        </p:tgtEl>
                                      </p:cBhvr>
                                    </p:animEffect>
                                  </p:childTnLst>
                                </p:cTn>
                              </p:par>
                            </p:childTnLst>
                          </p:cTn>
                        </p:par>
                        <p:par>
                          <p:cTn id="52" fill="hold">
                            <p:stCondLst>
                              <p:cond delay="3000"/>
                            </p:stCondLst>
                            <p:childTnLst>
                              <p:par>
                                <p:cTn id="53" presetID="10" presetClass="entr" presetSubtype="0" fill="hold" grpId="15"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rLst="">
                                      <p:cBhvr>
                                        <p:cTn id="55" dur="750"/>
                                        <p:tgtEl>
                                          <p:spTgt spid="10"/>
                                        </p:tgtEl>
                                      </p:cBhvr>
                                    </p:animEffect>
                                  </p:childTnLst>
                                </p:cTn>
                              </p:par>
                              <p:par>
                                <p:cTn id="56" presetID="10" presetClass="entr" presetSubtype="0" fill="hold" grpId="16"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rLst="">
                                      <p:cBhvr>
                                        <p:cTn id="58" dur="750"/>
                                        <p:tgtEl>
                                          <p:spTgt spid="9"/>
                                        </p:tgtEl>
                                      </p:cBhvr>
                                    </p:animEffect>
                                  </p:childTnLst>
                                </p:cTn>
                              </p:par>
                              <p:par>
                                <p:cTn id="59" presetID="10" presetClass="entr" presetSubtype="0" fill="hold" grpId="17"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rLst="">
                                      <p:cBhvr>
                                        <p:cTn id="61" dur="750"/>
                                        <p:tgtEl>
                                          <p:spTgt spid="13"/>
                                        </p:tgtEl>
                                      </p:cBhvr>
                                    </p:animEffect>
                                  </p:childTnLst>
                                </p:cTn>
                              </p:par>
                              <p:par>
                                <p:cTn id="62" presetID="10" presetClass="entr" presetSubtype="0" fill="hold" grpId="18"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rLst="">
                                      <p:cBhvr>
                                        <p:cTn id="64" dur="750"/>
                                        <p:tgtEl>
                                          <p:spTgt spid="15"/>
                                        </p:tgtEl>
                                      </p:cBhvr>
                                    </p:animEffect>
                                  </p:childTnLst>
                                </p:cTn>
                              </p:par>
                              <p:par>
                                <p:cTn id="65" presetID="10" presetClass="entr" presetSubtype="0" fill="hold" grpId="19"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rLst="">
                                      <p:cBhvr>
                                        <p:cTn id="6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1" animBg="1" advAuto="0"/>
      <p:bldP spid="11" grpId="2" animBg="1" advAuto="0"/>
      <p:bldP spid="19" grpId="3" animBg="1" advAuto="0"/>
      <p:bldP spid="22" grpId="4" animBg="1" advAuto="0"/>
      <p:bldP spid="5" grpId="5" animBg="1" advAuto="0"/>
      <p:bldP spid="6" grpId="6" animBg="1" advAuto="0"/>
      <p:bldP spid="12" grpId="7" animBg="1" advAuto="0"/>
      <p:bldP spid="17" grpId="8" animBg="1" advAuto="0"/>
      <p:bldP spid="23" grpId="9" animBg="1" advAuto="0"/>
      <p:bldP spid="7" grpId="10" animBg="1" advAuto="0"/>
      <p:bldP spid="14" grpId="11" animBg="1" advAuto="0"/>
      <p:bldP spid="8" grpId="12" animBg="1" advAuto="0"/>
      <p:bldP spid="21" grpId="13" animBg="1" advAuto="0"/>
      <p:bldP spid="18" grpId="14" animBg="1" advAuto="0"/>
      <p:bldP spid="10" grpId="15" animBg="1" advAuto="0"/>
      <p:bldP spid="9" grpId="16" animBg="1" advAuto="0"/>
      <p:bldP spid="13" grpId="17" animBg="1" advAuto="0"/>
      <p:bldP spid="15" grpId="18" animBg="1" advAuto="0"/>
      <p:bldP spid="16" grpId="19"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3427066" y="1546887"/>
            <a:ext cx="2232653" cy="2217386"/>
          </a:xfrm>
          <a:prstGeom prst="rect">
            <a:avLst/>
          </a:prstGeom>
        </p:spPr>
      </p:pic>
      <p:pic>
        <p:nvPicPr>
          <p:cNvPr id="4" name="Image 2" descr="preencoded.png"/>
          <p:cNvPicPr>
            <a:picLocks noChangeAspect="1"/>
          </p:cNvPicPr>
          <p:nvPr/>
        </p:nvPicPr>
        <p:blipFill>
          <a:blip r:embed="rId3"/>
          <a:srcRect/>
          <a:stretch>
            <a:fillRect/>
          </a:stretch>
        </p:blipFill>
        <p:spPr>
          <a:xfrm>
            <a:off x="4100665" y="3265837"/>
            <a:ext cx="903320" cy="498442"/>
          </a:xfrm>
          <a:prstGeom prst="rect">
            <a:avLst/>
          </a:prstGeom>
        </p:spPr>
      </p:pic>
      <p:pic>
        <p:nvPicPr>
          <p:cNvPr id="5" name="Image 3" descr="preencoded.png"/>
          <p:cNvPicPr>
            <a:picLocks noChangeAspect="1"/>
          </p:cNvPicPr>
          <p:nvPr/>
        </p:nvPicPr>
        <p:blipFill>
          <a:blip r:embed="rId4"/>
          <a:srcRect/>
          <a:stretch>
            <a:fillRect/>
          </a:stretch>
        </p:blipFill>
        <p:spPr>
          <a:xfrm>
            <a:off x="3427048" y="2198097"/>
            <a:ext cx="498442" cy="903321"/>
          </a:xfrm>
          <a:prstGeom prst="rect">
            <a:avLst/>
          </a:prstGeom>
        </p:spPr>
      </p:pic>
      <p:pic>
        <p:nvPicPr>
          <p:cNvPr id="6" name="Image 4" descr="preencoded.png"/>
          <p:cNvPicPr>
            <a:picLocks noChangeAspect="1"/>
          </p:cNvPicPr>
          <p:nvPr/>
        </p:nvPicPr>
        <p:blipFill>
          <a:blip r:embed="rId5"/>
          <a:srcRect/>
          <a:stretch>
            <a:fillRect/>
          </a:stretch>
        </p:blipFill>
        <p:spPr>
          <a:xfrm>
            <a:off x="5159543" y="2190999"/>
            <a:ext cx="498461" cy="903253"/>
          </a:xfrm>
          <a:prstGeom prst="rect">
            <a:avLst/>
          </a:prstGeom>
        </p:spPr>
      </p:pic>
      <p:pic>
        <p:nvPicPr>
          <p:cNvPr id="7" name="Image 5" descr="preencoded.png"/>
          <p:cNvPicPr>
            <a:picLocks noChangeAspect="1"/>
          </p:cNvPicPr>
          <p:nvPr/>
        </p:nvPicPr>
        <p:blipFill>
          <a:blip r:embed="rId6"/>
          <a:srcRect/>
          <a:stretch>
            <a:fillRect/>
          </a:stretch>
        </p:blipFill>
        <p:spPr>
          <a:xfrm>
            <a:off x="4090913" y="1533461"/>
            <a:ext cx="903320" cy="498461"/>
          </a:xfrm>
          <a:prstGeom prst="rect">
            <a:avLst/>
          </a:prstGeom>
        </p:spPr>
      </p:pic>
      <p:sp>
        <p:nvSpPr>
          <p:cNvPr id="8" name="Text 0"/>
          <p:cNvSpPr/>
          <p:nvPr/>
        </p:nvSpPr>
        <p:spPr>
          <a:xfrm>
            <a:off x="3485747" y="2544714"/>
            <a:ext cx="294811" cy="206799"/>
          </a:xfrm>
          <a:prstGeom prst="rect">
            <a:avLst/>
          </a:prstGeom>
          <a:noFill/>
        </p:spPr>
        <p:txBody>
          <a:bodyPr wrap="non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350" b="1">
                <a:solidFill>
                  <a:srgbClr val="FFFFFF"/>
                </a:solidFill>
                <a:latin typeface="Arial" panose="020B0604020202020204" pitchFamily="34" charset="0"/>
                <a:ea typeface="Arial" panose="020B0604020202020204" pitchFamily="34" charset="-122"/>
                <a:cs typeface="Arial" panose="020B0604020202020204" pitchFamily="34" charset="-120"/>
              </a:rPr>
              <a:t>01</a:t>
            </a:r>
            <a:endParaRPr lang="en-US" sz="1350"/>
          </a:p>
        </p:txBody>
      </p:sp>
      <p:sp>
        <p:nvSpPr>
          <p:cNvPr id="9" name="Text 1"/>
          <p:cNvSpPr/>
          <p:nvPr/>
        </p:nvSpPr>
        <p:spPr>
          <a:xfrm>
            <a:off x="4409523" y="3443674"/>
            <a:ext cx="294811" cy="206799"/>
          </a:xfrm>
          <a:prstGeom prst="rect">
            <a:avLst/>
          </a:prstGeom>
          <a:noFill/>
        </p:spPr>
        <p:txBody>
          <a:bodyPr wrap="non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350" b="1">
                <a:solidFill>
                  <a:srgbClr val="000000"/>
                </a:solidFill>
                <a:latin typeface="Arial" panose="020B0604020202020204" pitchFamily="34" charset="0"/>
                <a:ea typeface="Arial" panose="020B0604020202020204" pitchFamily="34" charset="-122"/>
                <a:cs typeface="Arial" panose="020B0604020202020204" pitchFamily="34" charset="-120"/>
              </a:rPr>
              <a:t>04</a:t>
            </a:r>
            <a:endParaRPr lang="en-US" sz="1350"/>
          </a:p>
        </p:txBody>
      </p:sp>
      <p:sp>
        <p:nvSpPr>
          <p:cNvPr id="10" name="Text 2"/>
          <p:cNvSpPr/>
          <p:nvPr/>
        </p:nvSpPr>
        <p:spPr>
          <a:xfrm>
            <a:off x="4409523" y="1637460"/>
            <a:ext cx="294811" cy="206799"/>
          </a:xfrm>
          <a:prstGeom prst="rect">
            <a:avLst/>
          </a:prstGeom>
          <a:noFill/>
        </p:spPr>
        <p:txBody>
          <a:bodyPr wrap="non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350" b="1">
                <a:solidFill>
                  <a:srgbClr val="000000"/>
                </a:solidFill>
                <a:latin typeface="Arial" panose="020B0604020202020204" pitchFamily="34" charset="0"/>
                <a:ea typeface="Arial" panose="020B0604020202020204" pitchFamily="34" charset="-122"/>
                <a:cs typeface="Arial" panose="020B0604020202020204" pitchFamily="34" charset="-120"/>
              </a:rPr>
              <a:t>02</a:t>
            </a:r>
            <a:endParaRPr lang="en-US" sz="1350"/>
          </a:p>
        </p:txBody>
      </p:sp>
      <p:sp>
        <p:nvSpPr>
          <p:cNvPr id="11" name="Text 3"/>
          <p:cNvSpPr/>
          <p:nvPr/>
        </p:nvSpPr>
        <p:spPr>
          <a:xfrm>
            <a:off x="5314026" y="2544714"/>
            <a:ext cx="294811" cy="206799"/>
          </a:xfrm>
          <a:prstGeom prst="rect">
            <a:avLst/>
          </a:prstGeom>
          <a:noFill/>
        </p:spPr>
        <p:txBody>
          <a:bodyPr wrap="non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350" b="1">
                <a:solidFill>
                  <a:srgbClr val="000000"/>
                </a:solidFill>
                <a:latin typeface="Arial" panose="020B0604020202020204" pitchFamily="34" charset="0"/>
                <a:ea typeface="Arial" panose="020B0604020202020204" pitchFamily="34" charset="-122"/>
                <a:cs typeface="Arial" panose="020B0604020202020204" pitchFamily="34" charset="-120"/>
              </a:rPr>
              <a:t>03</a:t>
            </a:r>
            <a:endParaRPr lang="en-US" sz="1350"/>
          </a:p>
        </p:txBody>
      </p:sp>
      <p:sp>
        <p:nvSpPr>
          <p:cNvPr id="12" name="Text 4"/>
          <p:cNvSpPr/>
          <p:nvPr/>
        </p:nvSpPr>
        <p:spPr>
          <a:xfrm>
            <a:off x="5650489" y="1542338"/>
            <a:ext cx="2065891"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质量保证</a:t>
            </a:r>
            <a:endParaRPr lang="en-US" sz="1440"/>
          </a:p>
        </p:txBody>
      </p:sp>
      <p:sp>
        <p:nvSpPr>
          <p:cNvPr id="13" name="Text 5"/>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1920">
                <a:solidFill>
                  <a:srgbClr val="1E1E1E"/>
                </a:solidFill>
                <a:latin typeface="Alimama ShuHeiTi Bold" pitchFamily="34" charset="0"/>
                <a:ea typeface="Alimama ShuHeiTi Bold" pitchFamily="34" charset="-122"/>
                <a:cs typeface="Alimama ShuHeiTi Bold" pitchFamily="34" charset="-120"/>
              </a:rPr>
              <a:t>准确性</a:t>
            </a:r>
            <a:endParaRPr lang="en-US" sz="1920"/>
          </a:p>
        </p:txBody>
      </p:sp>
      <p:sp>
        <p:nvSpPr>
          <p:cNvPr id="14" name="Text 6"/>
          <p:cNvSpPr/>
          <p:nvPr/>
        </p:nvSpPr>
        <p:spPr>
          <a:xfrm>
            <a:off x="5696864" y="3516238"/>
            <a:ext cx="2031560" cy="86169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尺寸测量准确性为± 2</a:t>
            </a:r>
            <a:r>
              <a:rPr lang="en-US" sz="1080">
                <a:solidFill>
                  <a:srgbClr val="333333"/>
                </a:solidFill>
                <a:latin typeface="Times New Roman" panose="02020603050405020304" charset="0"/>
                <a:ea typeface="SourceHanSansCN-Regular" pitchFamily="34" charset="-122"/>
                <a:cs typeface="Times New Roman" panose="02020603050405020304" charset="0"/>
              </a:rPr>
              <a:t>mm</a:t>
            </a:r>
            <a:r>
              <a:rPr lang="en-US" sz="1080">
                <a:solidFill>
                  <a:srgbClr val="333333"/>
                </a:solidFill>
                <a:latin typeface="SourceHanSansCN-Regular" pitchFamily="34" charset="0"/>
                <a:ea typeface="SourceHanSansCN-Regular" pitchFamily="34" charset="-122"/>
                <a:cs typeface="SourceHanSansCN-Regular" pitchFamily="34" charset="-120"/>
              </a:rPr>
              <a:t>。能准确获取玻璃的长宽尺寸，确保玻璃在安装和使用中尺寸合适，提高产品适配性。</a:t>
            </a:r>
            <a:endParaRPr lang="en-US" sz="1080"/>
          </a:p>
        </p:txBody>
      </p:sp>
      <p:sp>
        <p:nvSpPr>
          <p:cNvPr id="15" name="Text 7"/>
          <p:cNvSpPr/>
          <p:nvPr/>
        </p:nvSpPr>
        <p:spPr>
          <a:xfrm>
            <a:off x="1413947" y="3516238"/>
            <a:ext cx="2031560" cy="86169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平整度（</a:t>
            </a:r>
            <a:r>
              <a:rPr lang="en-US" sz="1080">
                <a:solidFill>
                  <a:srgbClr val="333333"/>
                </a:solidFill>
                <a:latin typeface="Times New Roman" panose="02020603050405020304" charset="0"/>
                <a:ea typeface="SourceHanSansCN-Regular" pitchFamily="34" charset="-122"/>
                <a:cs typeface="Times New Roman" panose="02020603050405020304" charset="0"/>
              </a:rPr>
              <a:t>PV</a:t>
            </a:r>
            <a:r>
              <a:rPr lang="en-US" sz="1080">
                <a:solidFill>
                  <a:srgbClr val="333333"/>
                </a:solidFill>
                <a:latin typeface="SourceHanSansCN-Regular" pitchFamily="34" charset="0"/>
                <a:ea typeface="SourceHanSansCN-Regular" pitchFamily="34" charset="-122"/>
                <a:cs typeface="SourceHanSansCN-Regular" pitchFamily="34" charset="-120"/>
              </a:rPr>
              <a:t>值）准确性达± 0.05 </a:t>
            </a:r>
            <a:r>
              <a:rPr lang="en-US" sz="1080">
                <a:solidFill>
                  <a:srgbClr val="333333"/>
                </a:solidFill>
                <a:latin typeface="Times New Roman" panose="02020603050405020304" charset="0"/>
                <a:ea typeface="SourceHanSansCN-Regular" pitchFamily="34" charset="-122"/>
                <a:cs typeface="Times New Roman" panose="02020603050405020304" charset="0"/>
              </a:rPr>
              <a:t>mm</a:t>
            </a:r>
            <a:r>
              <a:rPr lang="en-US" sz="1080">
                <a:solidFill>
                  <a:srgbClr val="333333"/>
                </a:solidFill>
                <a:latin typeface="SourceHanSansCN-Regular" pitchFamily="34" charset="0"/>
                <a:ea typeface="SourceHanSansCN-Regular" pitchFamily="34" charset="-122"/>
                <a:cs typeface="SourceHanSansCN-Regular" pitchFamily="34" charset="-120"/>
              </a:rPr>
              <a:t>。可精确检测玻璃表面的平整度，及时发现微小不平整，保证玻璃质量符合标准。</a:t>
            </a:r>
            <a:endParaRPr lang="en-US" sz="1080"/>
          </a:p>
        </p:txBody>
      </p:sp>
      <p:sp>
        <p:nvSpPr>
          <p:cNvPr id="16" name="Text 8"/>
          <p:cNvSpPr/>
          <p:nvPr/>
        </p:nvSpPr>
        <p:spPr>
          <a:xfrm>
            <a:off x="1413947" y="1820927"/>
            <a:ext cx="2031560" cy="86169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光焦度（</a:t>
            </a:r>
            <a:r>
              <a:rPr lang="en-US" sz="1080">
                <a:solidFill>
                  <a:srgbClr val="333333"/>
                </a:solidFill>
                <a:latin typeface="Times New Roman" panose="02020603050405020304" charset="0"/>
                <a:ea typeface="SourceHanSansCN-Regular" pitchFamily="34" charset="-122"/>
                <a:cs typeface="Times New Roman" panose="02020603050405020304" charset="0"/>
              </a:rPr>
              <a:t>OP</a:t>
            </a:r>
            <a:r>
              <a:rPr lang="en-US" sz="1080">
                <a:solidFill>
                  <a:srgbClr val="333333"/>
                </a:solidFill>
                <a:latin typeface="SourceHanSansCN-Regular" pitchFamily="34" charset="0"/>
                <a:ea typeface="SourceHanSansCN-Regular" pitchFamily="34" charset="-122"/>
                <a:cs typeface="SourceHanSansCN-Regular" pitchFamily="34" charset="-120"/>
              </a:rPr>
              <a:t>值）准确性为± 10 </a:t>
            </a:r>
            <a:r>
              <a:rPr lang="en-US" sz="1080">
                <a:solidFill>
                  <a:srgbClr val="333333"/>
                </a:solidFill>
                <a:latin typeface="Times New Roman" panose="02020603050405020304" charset="0"/>
                <a:ea typeface="SourceHanSansCN-Regular" pitchFamily="34" charset="-122"/>
                <a:cs typeface="Times New Roman" panose="02020603050405020304" charset="0"/>
              </a:rPr>
              <a:t>mdpt</a:t>
            </a:r>
            <a:r>
              <a:rPr lang="en-US" sz="1080">
                <a:solidFill>
                  <a:srgbClr val="333333"/>
                </a:solidFill>
                <a:latin typeface="SourceHanSansCN-Regular" pitchFamily="34" charset="0"/>
                <a:ea typeface="SourceHanSansCN-Regular" pitchFamily="34" charset="-122"/>
                <a:cs typeface="SourceHanSansCN-Regular" pitchFamily="34" charset="-120"/>
              </a:rPr>
              <a:t>。能精确测量玻璃的光学变形，误差在合理范围内，为玻璃光学质量评估提供可靠数据。</a:t>
            </a:r>
            <a:endParaRPr lang="en-US" sz="1080"/>
          </a:p>
        </p:txBody>
      </p:sp>
      <p:sp>
        <p:nvSpPr>
          <p:cNvPr id="17" name="Text 9"/>
          <p:cNvSpPr/>
          <p:nvPr/>
        </p:nvSpPr>
        <p:spPr>
          <a:xfrm>
            <a:off x="5681396" y="1820928"/>
            <a:ext cx="2031560" cy="712946"/>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高准确性的测量为玻璃质量提供保证。使企业能依据准确数据调整生产工艺，生产出高质量的玻璃产品。</a:t>
            </a:r>
            <a:endParaRPr lang="en-US" sz="1080"/>
          </a:p>
        </p:txBody>
      </p:sp>
      <p:sp>
        <p:nvSpPr>
          <p:cNvPr id="18" name="Text 10"/>
          <p:cNvSpPr/>
          <p:nvPr/>
        </p:nvSpPr>
        <p:spPr>
          <a:xfrm>
            <a:off x="1416568" y="1542337"/>
            <a:ext cx="2028920"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0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光焦度</a:t>
            </a:r>
            <a:endParaRPr lang="en-US" sz="1440"/>
          </a:p>
        </p:txBody>
      </p:sp>
      <p:sp>
        <p:nvSpPr>
          <p:cNvPr id="19" name="Text 11"/>
          <p:cNvSpPr/>
          <p:nvPr/>
        </p:nvSpPr>
        <p:spPr>
          <a:xfrm>
            <a:off x="1407325" y="3249381"/>
            <a:ext cx="2038163"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0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平整度</a:t>
            </a:r>
            <a:endParaRPr lang="en-US" sz="1440"/>
          </a:p>
        </p:txBody>
      </p:sp>
      <p:sp>
        <p:nvSpPr>
          <p:cNvPr id="20" name="Text 12"/>
          <p:cNvSpPr/>
          <p:nvPr/>
        </p:nvSpPr>
        <p:spPr>
          <a:xfrm>
            <a:off x="5650489" y="3237648"/>
            <a:ext cx="2047405"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尺寸测量</a:t>
            </a:r>
            <a:endParaRPr lang="en-US" sz="144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rLst="">
                                      <p:cBhvr>
                                        <p:cTn id="7" dur="750"/>
                                        <p:tgtEl>
                                          <p:spTgt spid="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rLst="">
                                      <p:cBhvr>
                                        <p:cTn id="10" dur="750"/>
                                        <p:tgtEl>
                                          <p:spTgt spid="7"/>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rLst="">
                                      <p:cBhvr>
                                        <p:cTn id="13" dur="750"/>
                                        <p:tgtEl>
                                          <p:spTgt spid="5"/>
                                        </p:tgtEl>
                                      </p:cBhvr>
                                    </p:animEffect>
                                  </p:childTnLst>
                                </p:cTn>
                              </p:par>
                              <p:par>
                                <p:cTn id="14" presetID="10" presetClass="entr" presetSubtype="0" fill="hold" grpId="3"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rLst="">
                                      <p:cBhvr>
                                        <p:cTn id="16" dur="750"/>
                                        <p:tgtEl>
                                          <p:spTgt spid="6"/>
                                        </p:tgtEl>
                                      </p:cBhvr>
                                    </p:animEffect>
                                  </p:childTnLst>
                                </p:cTn>
                              </p:par>
                              <p:par>
                                <p:cTn id="17" presetID="10" presetClass="entr" presetSubtype="0" fill="hold" grpId="4"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rLst="">
                                      <p:cBhvr>
                                        <p:cTn id="19" dur="750"/>
                                        <p:tgtEl>
                                          <p:spTgt spid="4"/>
                                        </p:tgtEl>
                                      </p:cBhvr>
                                    </p:animEffect>
                                  </p:childTnLst>
                                </p:cTn>
                              </p:par>
                            </p:childTnLst>
                          </p:cTn>
                        </p:par>
                        <p:par>
                          <p:cTn id="20" fill="hold">
                            <p:stCondLst>
                              <p:cond delay="1000"/>
                            </p:stCondLst>
                            <p:childTnLst>
                              <p:par>
                                <p:cTn id="21" presetID="10" presetClass="entr" presetSubtype="0" fill="hold" grpId="5"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rLst="">
                                      <p:cBhvr>
                                        <p:cTn id="23" dur="750"/>
                                        <p:tgtEl>
                                          <p:spTgt spid="8"/>
                                        </p:tgtEl>
                                      </p:cBhvr>
                                    </p:animEffect>
                                  </p:childTnLst>
                                </p:cTn>
                              </p:par>
                              <p:par>
                                <p:cTn id="24" presetID="10" presetClass="entr" presetSubtype="0" fill="hold" grpId="6"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rLst="">
                                      <p:cBhvr>
                                        <p:cTn id="26" dur="750"/>
                                        <p:tgtEl>
                                          <p:spTgt spid="18"/>
                                        </p:tgtEl>
                                      </p:cBhvr>
                                    </p:animEffect>
                                  </p:childTnLst>
                                </p:cTn>
                              </p:par>
                              <p:par>
                                <p:cTn id="27" presetID="10" presetClass="entr" presetSubtype="0" fill="hold" grpId="7"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rLst="">
                                      <p:cBhvr>
                                        <p:cTn id="29" dur="750"/>
                                        <p:tgtEl>
                                          <p:spTgt spid="16"/>
                                        </p:tgtEl>
                                      </p:cBhvr>
                                    </p:animEffect>
                                  </p:childTnLst>
                                </p:cTn>
                              </p:par>
                            </p:childTnLst>
                          </p:cTn>
                        </p:par>
                        <p:par>
                          <p:cTn id="30" fill="hold">
                            <p:stCondLst>
                              <p:cond delay="2000"/>
                            </p:stCondLst>
                            <p:childTnLst>
                              <p:par>
                                <p:cTn id="31" presetID="10" presetClass="entr" presetSubtype="0" fill="hold" grpId="8"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rLst="">
                                      <p:cBhvr>
                                        <p:cTn id="33" dur="750"/>
                                        <p:tgtEl>
                                          <p:spTgt spid="10"/>
                                        </p:tgtEl>
                                      </p:cBhvr>
                                    </p:animEffect>
                                  </p:childTnLst>
                                </p:cTn>
                              </p:par>
                              <p:par>
                                <p:cTn id="34" presetID="10" presetClass="entr" presetSubtype="0" fill="hold" grpId="9"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rLst="">
                                      <p:cBhvr>
                                        <p:cTn id="36" dur="750"/>
                                        <p:tgtEl>
                                          <p:spTgt spid="19"/>
                                        </p:tgtEl>
                                      </p:cBhvr>
                                    </p:animEffect>
                                  </p:childTnLst>
                                </p:cTn>
                              </p:par>
                              <p:par>
                                <p:cTn id="37" presetID="10" presetClass="entr" presetSubtype="0" fill="hold" grpId="1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rLst="">
                                      <p:cBhvr>
                                        <p:cTn id="39" dur="750"/>
                                        <p:tgtEl>
                                          <p:spTgt spid="15"/>
                                        </p:tgtEl>
                                      </p:cBhvr>
                                    </p:animEffect>
                                  </p:childTnLst>
                                </p:cTn>
                              </p:par>
                            </p:childTnLst>
                          </p:cTn>
                        </p:par>
                        <p:par>
                          <p:cTn id="40" fill="hold">
                            <p:stCondLst>
                              <p:cond delay="3000"/>
                            </p:stCondLst>
                            <p:childTnLst>
                              <p:par>
                                <p:cTn id="41" presetID="10" presetClass="entr" presetSubtype="0" fill="hold" grpId="11"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rLst="">
                                      <p:cBhvr>
                                        <p:cTn id="43" dur="750"/>
                                        <p:tgtEl>
                                          <p:spTgt spid="11"/>
                                        </p:tgtEl>
                                      </p:cBhvr>
                                    </p:animEffect>
                                  </p:childTnLst>
                                </p:cTn>
                              </p:par>
                              <p:par>
                                <p:cTn id="44" presetID="10" presetClass="entr" presetSubtype="0" fill="hold" grpId="12"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rLst="">
                                      <p:cBhvr>
                                        <p:cTn id="46" dur="750"/>
                                        <p:tgtEl>
                                          <p:spTgt spid="20"/>
                                        </p:tgtEl>
                                      </p:cBhvr>
                                    </p:animEffect>
                                  </p:childTnLst>
                                </p:cTn>
                              </p:par>
                              <p:par>
                                <p:cTn id="47" presetID="10" presetClass="entr" presetSubtype="0" fill="hold" grpId="13"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rLst="">
                                      <p:cBhvr>
                                        <p:cTn id="49" dur="750"/>
                                        <p:tgtEl>
                                          <p:spTgt spid="14"/>
                                        </p:tgtEl>
                                      </p:cBhvr>
                                    </p:animEffect>
                                  </p:childTnLst>
                                </p:cTn>
                              </p:par>
                            </p:childTnLst>
                          </p:cTn>
                        </p:par>
                        <p:par>
                          <p:cTn id="50" fill="hold">
                            <p:stCondLst>
                              <p:cond delay="4000"/>
                            </p:stCondLst>
                            <p:childTnLst>
                              <p:par>
                                <p:cTn id="51" presetID="10" presetClass="entr" presetSubtype="0" fill="hold" grpId="14"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rLst="">
                                      <p:cBhvr>
                                        <p:cTn id="53" dur="750"/>
                                        <p:tgtEl>
                                          <p:spTgt spid="9"/>
                                        </p:tgtEl>
                                      </p:cBhvr>
                                    </p:animEffect>
                                  </p:childTnLst>
                                </p:cTn>
                              </p:par>
                              <p:par>
                                <p:cTn id="54" presetID="10" presetClass="entr" presetSubtype="0" fill="hold" grpId="15"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rLst="">
                                      <p:cBhvr>
                                        <p:cTn id="56" dur="750"/>
                                        <p:tgtEl>
                                          <p:spTgt spid="12"/>
                                        </p:tgtEl>
                                      </p:cBhvr>
                                    </p:animEffect>
                                  </p:childTnLst>
                                </p:cTn>
                              </p:par>
                              <p:par>
                                <p:cTn id="57" presetID="10" presetClass="entr" presetSubtype="0" fill="hold" grpId="16"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rLst="">
                                      <p:cBhvr>
                                        <p:cTn id="59"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7" grpId="1" animBg="1" advAuto="0"/>
      <p:bldP spid="5" grpId="2" animBg="1" advAuto="0"/>
      <p:bldP spid="6" grpId="3" animBg="1" advAuto="0"/>
      <p:bldP spid="4" grpId="4" animBg="1" advAuto="0"/>
      <p:bldP spid="8" grpId="5" animBg="1" advAuto="0"/>
      <p:bldP spid="18" grpId="6" animBg="1" advAuto="0"/>
      <p:bldP spid="16" grpId="7" animBg="1" advAuto="0"/>
      <p:bldP spid="10" grpId="8" animBg="1" advAuto="0"/>
      <p:bldP spid="19" grpId="9" animBg="1" advAuto="0"/>
      <p:bldP spid="15" grpId="10" animBg="1" advAuto="0"/>
      <p:bldP spid="11" grpId="11" animBg="1" advAuto="0"/>
      <p:bldP spid="20" grpId="12" animBg="1" advAuto="0"/>
      <p:bldP spid="14" grpId="13" animBg="1" advAuto="0"/>
      <p:bldP spid="9" grpId="14" animBg="1" advAuto="0"/>
      <p:bldP spid="12" grpId="15" animBg="1" advAuto="0"/>
      <p:bldP spid="17" grpId="16"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885575" y="1794728"/>
            <a:ext cx="307658" cy="307649"/>
          </a:xfrm>
          <a:prstGeom prst="rect">
            <a:avLst/>
          </a:prstGeom>
        </p:spPr>
      </p:pic>
      <p:pic>
        <p:nvPicPr>
          <p:cNvPr id="4" name="Image 2" descr="preencoded.png"/>
          <p:cNvPicPr>
            <a:picLocks noChangeAspect="1"/>
          </p:cNvPicPr>
          <p:nvPr/>
        </p:nvPicPr>
        <p:blipFill>
          <a:blip r:embed="rId3"/>
          <a:srcRect/>
          <a:stretch>
            <a:fillRect/>
          </a:stretch>
        </p:blipFill>
        <p:spPr>
          <a:xfrm>
            <a:off x="955060" y="1872650"/>
            <a:ext cx="169640" cy="161636"/>
          </a:xfrm>
          <a:prstGeom prst="rect">
            <a:avLst/>
          </a:prstGeom>
        </p:spPr>
      </p:pic>
      <p:pic>
        <p:nvPicPr>
          <p:cNvPr id="5" name="Image 3" descr="preencoded.png"/>
          <p:cNvPicPr>
            <a:picLocks noChangeAspect="1"/>
          </p:cNvPicPr>
          <p:nvPr/>
        </p:nvPicPr>
        <p:blipFill>
          <a:blip r:embed="rId4"/>
          <a:srcRect/>
          <a:stretch>
            <a:fillRect/>
          </a:stretch>
        </p:blipFill>
        <p:spPr>
          <a:xfrm>
            <a:off x="2910590" y="1794728"/>
            <a:ext cx="307657" cy="307649"/>
          </a:xfrm>
          <a:prstGeom prst="rect">
            <a:avLst/>
          </a:prstGeom>
        </p:spPr>
      </p:pic>
      <p:pic>
        <p:nvPicPr>
          <p:cNvPr id="6" name="Image 4" descr="preencoded.png"/>
          <p:cNvPicPr>
            <a:picLocks noChangeAspect="1"/>
          </p:cNvPicPr>
          <p:nvPr/>
        </p:nvPicPr>
        <p:blipFill>
          <a:blip r:embed="rId5"/>
          <a:srcRect/>
          <a:stretch>
            <a:fillRect/>
          </a:stretch>
        </p:blipFill>
        <p:spPr>
          <a:xfrm>
            <a:off x="2980075" y="1870271"/>
            <a:ext cx="169640" cy="161636"/>
          </a:xfrm>
          <a:prstGeom prst="rect">
            <a:avLst/>
          </a:prstGeom>
        </p:spPr>
      </p:pic>
      <p:pic>
        <p:nvPicPr>
          <p:cNvPr id="7" name="Image 5" descr="preencoded.png"/>
          <p:cNvPicPr>
            <a:picLocks noChangeAspect="1"/>
          </p:cNvPicPr>
          <p:nvPr/>
        </p:nvPicPr>
        <p:blipFill>
          <a:blip r:embed="rId6"/>
          <a:srcRect/>
          <a:stretch>
            <a:fillRect/>
          </a:stretch>
        </p:blipFill>
        <p:spPr>
          <a:xfrm>
            <a:off x="4935605" y="1794728"/>
            <a:ext cx="311467" cy="307649"/>
          </a:xfrm>
          <a:prstGeom prst="rect">
            <a:avLst/>
          </a:prstGeom>
        </p:spPr>
      </p:pic>
      <p:pic>
        <p:nvPicPr>
          <p:cNvPr id="8" name="Image 6" descr="preencoded.png"/>
          <p:cNvPicPr>
            <a:picLocks noChangeAspect="1"/>
          </p:cNvPicPr>
          <p:nvPr/>
        </p:nvPicPr>
        <p:blipFill>
          <a:blip r:embed="rId3"/>
          <a:srcRect/>
          <a:stretch>
            <a:fillRect/>
          </a:stretch>
        </p:blipFill>
        <p:spPr>
          <a:xfrm>
            <a:off x="5005090" y="1865508"/>
            <a:ext cx="169640" cy="161636"/>
          </a:xfrm>
          <a:prstGeom prst="rect">
            <a:avLst/>
          </a:prstGeom>
        </p:spPr>
      </p:pic>
      <p:pic>
        <p:nvPicPr>
          <p:cNvPr id="9" name="Image 7" descr="preencoded.png"/>
          <p:cNvPicPr>
            <a:picLocks noChangeAspect="1"/>
          </p:cNvPicPr>
          <p:nvPr/>
        </p:nvPicPr>
        <p:blipFill>
          <a:blip r:embed="rId7"/>
          <a:srcRect/>
          <a:stretch>
            <a:fillRect/>
          </a:stretch>
        </p:blipFill>
        <p:spPr>
          <a:xfrm>
            <a:off x="6964430" y="1794728"/>
            <a:ext cx="307657" cy="307649"/>
          </a:xfrm>
          <a:prstGeom prst="rect">
            <a:avLst/>
          </a:prstGeom>
        </p:spPr>
      </p:pic>
      <p:pic>
        <p:nvPicPr>
          <p:cNvPr id="10" name="Image 8" descr="preencoded.png"/>
          <p:cNvPicPr>
            <a:picLocks noChangeAspect="1"/>
          </p:cNvPicPr>
          <p:nvPr/>
        </p:nvPicPr>
        <p:blipFill>
          <a:blip r:embed="rId8"/>
          <a:srcRect/>
          <a:stretch>
            <a:fillRect/>
          </a:stretch>
        </p:blipFill>
        <p:spPr>
          <a:xfrm>
            <a:off x="7032962" y="1867892"/>
            <a:ext cx="169640" cy="161636"/>
          </a:xfrm>
          <a:prstGeom prst="rect">
            <a:avLst/>
          </a:prstGeom>
        </p:spPr>
      </p:pic>
      <p:sp>
        <p:nvSpPr>
          <p:cNvPr id="11" name="Text 0"/>
          <p:cNvSpPr/>
          <p:nvPr/>
        </p:nvSpPr>
        <p:spPr>
          <a:xfrm>
            <a:off x="7063516" y="2633796"/>
            <a:ext cx="1487668" cy="124801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良好的重复性有助于生产稳定。企业可根据稳定的测量结果调整工艺，保证产品质量的一致性，提高生产效率。</a:t>
            </a:r>
            <a:endParaRPr lang="en-US" sz="1260"/>
          </a:p>
        </p:txBody>
      </p:sp>
      <p:sp>
        <p:nvSpPr>
          <p:cNvPr id="12" name="Text 1"/>
          <p:cNvSpPr/>
          <p:nvPr/>
        </p:nvSpPr>
        <p:spPr>
          <a:xfrm>
            <a:off x="4986780" y="2244049"/>
            <a:ext cx="1487668"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2F2F2F"/>
                </a:solidFill>
                <a:latin typeface="SourceHanSansCN-Regular" pitchFamily="34" charset="0"/>
                <a:ea typeface="SourceHanSansCN-Regular" pitchFamily="34" charset="-122"/>
                <a:cs typeface="SourceHanSansCN-Regular" pitchFamily="34" charset="-120"/>
              </a:rPr>
              <a:t>尺寸测量</a:t>
            </a:r>
            <a:endParaRPr lang="en-US" sz="1440"/>
          </a:p>
        </p:txBody>
      </p:sp>
      <p:sp>
        <p:nvSpPr>
          <p:cNvPr id="13" name="Text 2"/>
          <p:cNvSpPr/>
          <p:nvPr/>
        </p:nvSpPr>
        <p:spPr>
          <a:xfrm>
            <a:off x="870045" y="2244049"/>
            <a:ext cx="1487668"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1440" b="1">
                <a:solidFill>
                  <a:srgbClr val="2F2F2F"/>
                </a:solidFill>
                <a:latin typeface="SourceHanSansCN-Regular" pitchFamily="34" charset="0"/>
                <a:ea typeface="SourceHanSansCN-Regular" pitchFamily="34" charset="-122"/>
                <a:cs typeface="SourceHanSansCN-Regular" pitchFamily="34" charset="-120"/>
              </a:rPr>
              <a:t>光焦度</a:t>
            </a:r>
            <a:endParaRPr lang="en-US" sz="1440"/>
          </a:p>
        </p:txBody>
      </p:sp>
      <p:sp>
        <p:nvSpPr>
          <p:cNvPr id="14" name="Text 3"/>
          <p:cNvSpPr/>
          <p:nvPr/>
        </p:nvSpPr>
        <p:spPr>
          <a:xfrm>
            <a:off x="2934635" y="2633796"/>
            <a:ext cx="1487668" cy="151193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平整度（</a:t>
            </a:r>
            <a:r>
              <a:rPr lang="en-US" sz="1260">
                <a:solidFill>
                  <a:srgbClr val="333333"/>
                </a:solidFill>
                <a:latin typeface="Times New Roman" panose="02020603050405020304" charset="0"/>
                <a:ea typeface="SourceHanSansCN-Regular" pitchFamily="34" charset="-122"/>
                <a:cs typeface="Times New Roman" panose="02020603050405020304" charset="0"/>
              </a:rPr>
              <a:t>PV</a:t>
            </a:r>
            <a:r>
              <a:rPr lang="en-US" sz="1260">
                <a:solidFill>
                  <a:srgbClr val="333333"/>
                </a:solidFill>
                <a:latin typeface="SourceHanSansCN-Regular" pitchFamily="34" charset="0"/>
                <a:ea typeface="SourceHanSansCN-Regular" pitchFamily="34" charset="-122"/>
                <a:cs typeface="SourceHanSansCN-Regular" pitchFamily="34" charset="-120"/>
              </a:rPr>
              <a:t>值）重复性为± 0.01</a:t>
            </a:r>
            <a:r>
              <a:rPr lang="en-US" sz="1260">
                <a:solidFill>
                  <a:srgbClr val="333333"/>
                </a:solidFill>
                <a:latin typeface="Times New Roman" panose="02020603050405020304" charset="0"/>
                <a:ea typeface="SourceHanSansCN-Regular" pitchFamily="34" charset="-122"/>
                <a:cs typeface="Times New Roman" panose="02020603050405020304" charset="0"/>
              </a:rPr>
              <a:t>mm</a:t>
            </a:r>
            <a:r>
              <a:rPr lang="en-US" sz="1260">
                <a:solidFill>
                  <a:srgbClr val="333333"/>
                </a:solidFill>
                <a:latin typeface="SourceHanSansCN-Regular" pitchFamily="34" charset="0"/>
                <a:ea typeface="SourceHanSansCN-Regular" pitchFamily="34" charset="-122"/>
                <a:cs typeface="SourceHanSansCN-Regular" pitchFamily="34" charset="-120"/>
              </a:rPr>
              <a:t>。能稳定检测玻璃平整度，多次测量结果相近，确保对玻璃平整度的准确判断。</a:t>
            </a:r>
            <a:endParaRPr lang="en-US" sz="1260"/>
          </a:p>
        </p:txBody>
      </p:sp>
      <p:sp>
        <p:nvSpPr>
          <p:cNvPr id="15" name="Text 4"/>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1920">
                <a:solidFill>
                  <a:srgbClr val="1E1E1E"/>
                </a:solidFill>
                <a:latin typeface="Alimama ShuHeiTi Bold" pitchFamily="34" charset="0"/>
                <a:ea typeface="Alimama ShuHeiTi Bold" pitchFamily="34" charset="-122"/>
                <a:cs typeface="Alimama ShuHeiTi Bold" pitchFamily="34" charset="-120"/>
              </a:rPr>
              <a:t>重复性</a:t>
            </a:r>
            <a:endParaRPr lang="en-US" sz="1920"/>
          </a:p>
        </p:txBody>
      </p:sp>
      <p:sp>
        <p:nvSpPr>
          <p:cNvPr id="16" name="Text 5"/>
          <p:cNvSpPr/>
          <p:nvPr/>
        </p:nvSpPr>
        <p:spPr>
          <a:xfrm>
            <a:off x="4999075" y="2633796"/>
            <a:ext cx="1487668" cy="151193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尺寸测量重复性为± 2</a:t>
            </a:r>
            <a:r>
              <a:rPr lang="en-US" sz="1260">
                <a:solidFill>
                  <a:srgbClr val="333333"/>
                </a:solidFill>
                <a:latin typeface="Times New Roman" panose="02020603050405020304" charset="0"/>
                <a:ea typeface="SourceHanSansCN-Regular" pitchFamily="34" charset="-122"/>
                <a:cs typeface="Times New Roman" panose="02020603050405020304" charset="0"/>
              </a:rPr>
              <a:t>mm</a:t>
            </a:r>
            <a:r>
              <a:rPr lang="en-US" sz="1260">
                <a:solidFill>
                  <a:srgbClr val="333333"/>
                </a:solidFill>
                <a:latin typeface="SourceHanSansCN-Regular" pitchFamily="34" charset="0"/>
                <a:ea typeface="SourceHanSansCN-Regular" pitchFamily="34" charset="-122"/>
                <a:cs typeface="SourceHanSansCN-Regular" pitchFamily="34" charset="-120"/>
              </a:rPr>
              <a:t>。保证每次测量玻璃尺寸的一致性，使生产的玻璃尺寸稳定，提高产品质量稳定性。</a:t>
            </a:r>
            <a:endParaRPr lang="en-US" sz="1260"/>
          </a:p>
        </p:txBody>
      </p:sp>
      <p:sp>
        <p:nvSpPr>
          <p:cNvPr id="17" name="Text 6"/>
          <p:cNvSpPr/>
          <p:nvPr/>
        </p:nvSpPr>
        <p:spPr>
          <a:xfrm>
            <a:off x="7045073" y="2244049"/>
            <a:ext cx="1487668"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2F2F2F"/>
                </a:solidFill>
                <a:latin typeface="SourceHanSansCN-Regular" pitchFamily="34" charset="0"/>
                <a:ea typeface="SourceHanSansCN-Regular" pitchFamily="34" charset="-122"/>
                <a:cs typeface="SourceHanSansCN-Regular" pitchFamily="34" charset="-120"/>
              </a:rPr>
              <a:t>生产稳定</a:t>
            </a:r>
            <a:endParaRPr lang="en-US" sz="1440"/>
          </a:p>
        </p:txBody>
      </p:sp>
      <p:sp>
        <p:nvSpPr>
          <p:cNvPr id="18" name="Text 7"/>
          <p:cNvSpPr/>
          <p:nvPr/>
        </p:nvSpPr>
        <p:spPr>
          <a:xfrm>
            <a:off x="2928487" y="2244049"/>
            <a:ext cx="1487668"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1440" b="1">
                <a:solidFill>
                  <a:srgbClr val="2F2F2F"/>
                </a:solidFill>
                <a:latin typeface="SourceHanSansCN-Regular" pitchFamily="34" charset="0"/>
                <a:ea typeface="SourceHanSansCN-Regular" pitchFamily="34" charset="-122"/>
                <a:cs typeface="SourceHanSansCN-Regular" pitchFamily="34" charset="-120"/>
              </a:rPr>
              <a:t>平整度</a:t>
            </a:r>
            <a:endParaRPr lang="en-US" sz="1440"/>
          </a:p>
        </p:txBody>
      </p:sp>
      <p:sp>
        <p:nvSpPr>
          <p:cNvPr id="19" name="Text 8"/>
          <p:cNvSpPr/>
          <p:nvPr/>
        </p:nvSpPr>
        <p:spPr>
          <a:xfrm>
            <a:off x="870045" y="2633796"/>
            <a:ext cx="1487668" cy="129222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光焦度（</a:t>
            </a:r>
            <a:r>
              <a:rPr lang="en-US" sz="1080">
                <a:solidFill>
                  <a:srgbClr val="333333"/>
                </a:solidFill>
                <a:latin typeface="Times New Roman" panose="02020603050405020304" charset="0"/>
                <a:ea typeface="SourceHanSansCN-Regular" pitchFamily="34" charset="-122"/>
                <a:cs typeface="Times New Roman" panose="02020603050405020304" charset="0"/>
              </a:rPr>
              <a:t>OP</a:t>
            </a:r>
            <a:r>
              <a:rPr lang="en-US" sz="1080">
                <a:solidFill>
                  <a:srgbClr val="333333"/>
                </a:solidFill>
                <a:latin typeface="SourceHanSansCN-Regular" pitchFamily="34" charset="0"/>
                <a:ea typeface="SourceHanSansCN-Regular" pitchFamily="34" charset="-122"/>
                <a:cs typeface="SourceHanSansCN-Regular" pitchFamily="34" charset="-120"/>
              </a:rPr>
              <a:t>值）重复性为± 5 </a:t>
            </a:r>
            <a:r>
              <a:rPr lang="en-US" sz="1080">
                <a:solidFill>
                  <a:srgbClr val="333333"/>
                </a:solidFill>
                <a:latin typeface="Times New Roman" panose="02020603050405020304" charset="0"/>
                <a:ea typeface="SourceHanSansCN-Regular" pitchFamily="34" charset="-122"/>
                <a:cs typeface="Times New Roman" panose="02020603050405020304" charset="0"/>
              </a:rPr>
              <a:t>mdpt</a:t>
            </a:r>
            <a:r>
              <a:rPr lang="en-US" sz="1080">
                <a:solidFill>
                  <a:srgbClr val="333333"/>
                </a:solidFill>
                <a:latin typeface="SourceHanSansCN-Regular" pitchFamily="34" charset="0"/>
                <a:ea typeface="SourceHanSansCN-Regular" pitchFamily="34" charset="-122"/>
                <a:cs typeface="SourceHanSansCN-Regular" pitchFamily="34" charset="-120"/>
              </a:rPr>
              <a:t>。多次测量同一玻璃，光焦度数据稳定，保证测量结果的可靠性，为质量评估提供稳定依据。</a:t>
            </a:r>
            <a:endParaRPr lang="en-US" sz="108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rLst="">
                                      <p:cBhvr>
                                        <p:cTn id="7" dur="750"/>
                                        <p:tgtEl>
                                          <p:spTgt spid="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rLst="">
                                      <p:cBhvr>
                                        <p:cTn id="10" dur="750"/>
                                        <p:tgtEl>
                                          <p:spTgt spid="4"/>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rLst="">
                                      <p:cBhvr>
                                        <p:cTn id="13" dur="750"/>
                                        <p:tgtEl>
                                          <p:spTgt spid="13"/>
                                        </p:tgtEl>
                                      </p:cBhvr>
                                    </p:animEffect>
                                  </p:childTnLst>
                                </p:cTn>
                              </p:par>
                              <p:par>
                                <p:cTn id="14" presetID="10" presetClass="entr" presetSubtype="0" fill="hold" grpId="3"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rLst="">
                                      <p:cBhvr>
                                        <p:cTn id="16" dur="750"/>
                                        <p:tgtEl>
                                          <p:spTgt spid="19"/>
                                        </p:tgtEl>
                                      </p:cBhvr>
                                    </p:animEffect>
                                  </p:childTnLst>
                                </p:cTn>
                              </p:par>
                            </p:childTnLst>
                          </p:cTn>
                        </p:par>
                        <p:par>
                          <p:cTn id="17" fill="hold">
                            <p:stCondLst>
                              <p:cond delay="1000"/>
                            </p:stCondLst>
                            <p:childTnLst>
                              <p:par>
                                <p:cTn id="18" presetID="10" presetClass="entr" presetSubtype="0" fill="hold" grpId="4"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rLst="">
                                      <p:cBhvr>
                                        <p:cTn id="20" dur="750"/>
                                        <p:tgtEl>
                                          <p:spTgt spid="5"/>
                                        </p:tgtEl>
                                      </p:cBhvr>
                                    </p:animEffect>
                                  </p:childTnLst>
                                </p:cTn>
                              </p:par>
                              <p:par>
                                <p:cTn id="21" presetID="10" presetClass="entr" presetSubtype="0" fill="hold" grpId="5"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rLst="">
                                      <p:cBhvr>
                                        <p:cTn id="23" dur="750"/>
                                        <p:tgtEl>
                                          <p:spTgt spid="6"/>
                                        </p:tgtEl>
                                      </p:cBhvr>
                                    </p:animEffect>
                                  </p:childTnLst>
                                </p:cTn>
                              </p:par>
                              <p:par>
                                <p:cTn id="24" presetID="10" presetClass="entr" presetSubtype="0" fill="hold" grpId="6"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rLst="">
                                      <p:cBhvr>
                                        <p:cTn id="26" dur="750"/>
                                        <p:tgtEl>
                                          <p:spTgt spid="18"/>
                                        </p:tgtEl>
                                      </p:cBhvr>
                                    </p:animEffect>
                                  </p:childTnLst>
                                </p:cTn>
                              </p:par>
                              <p:par>
                                <p:cTn id="27" presetID="10" presetClass="entr" presetSubtype="0" fill="hold" grpId="7"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rLst="">
                                      <p:cBhvr>
                                        <p:cTn id="29" dur="750"/>
                                        <p:tgtEl>
                                          <p:spTgt spid="14"/>
                                        </p:tgtEl>
                                      </p:cBhvr>
                                    </p:animEffect>
                                  </p:childTnLst>
                                </p:cTn>
                              </p:par>
                            </p:childTnLst>
                          </p:cTn>
                        </p:par>
                        <p:par>
                          <p:cTn id="30" fill="hold">
                            <p:stCondLst>
                              <p:cond delay="2000"/>
                            </p:stCondLst>
                            <p:childTnLst>
                              <p:par>
                                <p:cTn id="31" presetID="10" presetClass="entr" presetSubtype="0" fill="hold" grpId="8"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rLst="">
                                      <p:cBhvr>
                                        <p:cTn id="33" dur="750"/>
                                        <p:tgtEl>
                                          <p:spTgt spid="7"/>
                                        </p:tgtEl>
                                      </p:cBhvr>
                                    </p:animEffect>
                                  </p:childTnLst>
                                </p:cTn>
                              </p:par>
                              <p:par>
                                <p:cTn id="34" presetID="10" presetClass="entr" presetSubtype="0" fill="hold" grpId="9"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rLst="">
                                      <p:cBhvr>
                                        <p:cTn id="36" dur="750"/>
                                        <p:tgtEl>
                                          <p:spTgt spid="8"/>
                                        </p:tgtEl>
                                      </p:cBhvr>
                                    </p:animEffect>
                                  </p:childTnLst>
                                </p:cTn>
                              </p:par>
                              <p:par>
                                <p:cTn id="37" presetID="10" presetClass="entr" presetSubtype="0" fill="hold" grpId="1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rLst="">
                                      <p:cBhvr>
                                        <p:cTn id="39" dur="750"/>
                                        <p:tgtEl>
                                          <p:spTgt spid="12"/>
                                        </p:tgtEl>
                                      </p:cBhvr>
                                    </p:animEffect>
                                  </p:childTnLst>
                                </p:cTn>
                              </p:par>
                              <p:par>
                                <p:cTn id="40" presetID="10" presetClass="entr" presetSubtype="0" fill="hold" grpId="11"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rLst="">
                                      <p:cBhvr>
                                        <p:cTn id="42" dur="750"/>
                                        <p:tgtEl>
                                          <p:spTgt spid="16"/>
                                        </p:tgtEl>
                                      </p:cBhvr>
                                    </p:animEffect>
                                  </p:childTnLst>
                                </p:cTn>
                              </p:par>
                            </p:childTnLst>
                          </p:cTn>
                        </p:par>
                        <p:par>
                          <p:cTn id="43" fill="hold">
                            <p:stCondLst>
                              <p:cond delay="3000"/>
                            </p:stCondLst>
                            <p:childTnLst>
                              <p:par>
                                <p:cTn id="44" presetID="10" presetClass="entr" presetSubtype="0" fill="hold" grpId="12"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rLst="">
                                      <p:cBhvr>
                                        <p:cTn id="46" dur="750"/>
                                        <p:tgtEl>
                                          <p:spTgt spid="9"/>
                                        </p:tgtEl>
                                      </p:cBhvr>
                                    </p:animEffect>
                                  </p:childTnLst>
                                </p:cTn>
                              </p:par>
                              <p:par>
                                <p:cTn id="47" presetID="10" presetClass="entr" presetSubtype="0" fill="hold" grpId="13"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rLst="">
                                      <p:cBhvr>
                                        <p:cTn id="49" dur="750"/>
                                        <p:tgtEl>
                                          <p:spTgt spid="10"/>
                                        </p:tgtEl>
                                      </p:cBhvr>
                                    </p:animEffect>
                                  </p:childTnLst>
                                </p:cTn>
                              </p:par>
                              <p:par>
                                <p:cTn id="50" presetID="10" presetClass="entr" presetSubtype="0" fill="hold" grpId="14"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rLst="">
                                      <p:cBhvr>
                                        <p:cTn id="52" dur="750"/>
                                        <p:tgtEl>
                                          <p:spTgt spid="17"/>
                                        </p:tgtEl>
                                      </p:cBhvr>
                                    </p:animEffect>
                                  </p:childTnLst>
                                </p:cTn>
                              </p:par>
                              <p:par>
                                <p:cTn id="53" presetID="10" presetClass="entr" presetSubtype="0" fill="hold" grpId="15"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rLst="">
                                      <p:cBhvr>
                                        <p:cTn id="5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4" grpId="1" animBg="1" advAuto="0"/>
      <p:bldP spid="13" grpId="2" animBg="1" advAuto="0"/>
      <p:bldP spid="19" grpId="3" animBg="1" advAuto="0"/>
      <p:bldP spid="5" grpId="4" animBg="1" advAuto="0"/>
      <p:bldP spid="6" grpId="5" animBg="1" advAuto="0"/>
      <p:bldP spid="18" grpId="6" animBg="1" advAuto="0"/>
      <p:bldP spid="14" grpId="7" animBg="1" advAuto="0"/>
      <p:bldP spid="7" grpId="8" animBg="1" advAuto="0"/>
      <p:bldP spid="8" grpId="9" animBg="1" advAuto="0"/>
      <p:bldP spid="12" grpId="10" animBg="1" advAuto="0"/>
      <p:bldP spid="16" grpId="11" animBg="1" advAuto="0"/>
      <p:bldP spid="9" grpId="12" animBg="1" advAuto="0"/>
      <p:bldP spid="10" grpId="13" animBg="1" advAuto="0"/>
      <p:bldP spid="17" grpId="14" animBg="1" advAuto="0"/>
      <p:bldP spid="11" grpId="1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rcRect/>
          <a:stretch>
            <a:fillRect/>
          </a:stretch>
        </p:blipFill>
        <p:spPr>
          <a:xfrm>
            <a:off x="635282" y="587829"/>
            <a:ext cx="7873435" cy="3967842"/>
          </a:xfrm>
          <a:prstGeom prst="rect">
            <a:avLst/>
          </a:prstGeom>
        </p:spPr>
      </p:pic>
      <p:pic>
        <p:nvPicPr>
          <p:cNvPr id="3" name="Image 1" descr="preencoded.png"/>
          <p:cNvPicPr>
            <a:picLocks noChangeAspect="1"/>
          </p:cNvPicPr>
          <p:nvPr/>
        </p:nvPicPr>
        <p:blipFill>
          <a:blip r:embed="rId3"/>
          <a:srcRect/>
          <a:stretch>
            <a:fillRect/>
          </a:stretch>
        </p:blipFill>
        <p:spPr>
          <a:xfrm>
            <a:off x="691925" y="649536"/>
            <a:ext cx="7760151" cy="3844429"/>
          </a:xfrm>
          <a:prstGeom prst="rect">
            <a:avLst/>
          </a:prstGeom>
        </p:spPr>
      </p:pic>
      <p:sp>
        <p:nvSpPr>
          <p:cNvPr id="4" name="Text 0"/>
          <p:cNvSpPr/>
          <p:nvPr/>
        </p:nvSpPr>
        <p:spPr>
          <a:xfrm>
            <a:off x="2708676" y="1547029"/>
            <a:ext cx="3732698" cy="748665"/>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4860">
                <a:solidFill>
                  <a:srgbClr val="000000"/>
                </a:solidFill>
                <a:latin typeface="Alimama ShuHeiTi Bold" pitchFamily="34" charset="0"/>
                <a:ea typeface="Alimama ShuHeiTi Bold" pitchFamily="34" charset="-122"/>
                <a:cs typeface="Alimama ShuHeiTi Bold" pitchFamily="34" charset="-120"/>
              </a:rPr>
              <a:t>04</a:t>
            </a:r>
            <a:endParaRPr lang="en-US" sz="4860"/>
          </a:p>
        </p:txBody>
      </p:sp>
      <p:sp>
        <p:nvSpPr>
          <p:cNvPr id="5" name="Text 1"/>
          <p:cNvSpPr/>
          <p:nvPr/>
        </p:nvSpPr>
        <p:spPr>
          <a:xfrm>
            <a:off x="2707129" y="3122855"/>
            <a:ext cx="3735791" cy="16002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20000"/>
              </a:lnSpc>
              <a:buNone/>
            </a:pPr>
            <a:r>
              <a:rPr lang="en-US" sz="1080">
                <a:solidFill>
                  <a:srgbClr val="000000"/>
                </a:solidFill>
                <a:latin typeface="SourceHanSansCN-Regular" pitchFamily="34" charset="0"/>
                <a:ea typeface="SourceHanSansCN-Regular" pitchFamily="34" charset="-122"/>
                <a:cs typeface="SourceHanSansCN-Regular" pitchFamily="34" charset="-120"/>
              </a:rPr>
              <a:t>系统未来发展展望</a:t>
            </a:r>
            <a:endParaRPr lang="en-US" sz="1080"/>
          </a:p>
        </p:txBody>
      </p:sp>
      <p:sp>
        <p:nvSpPr>
          <p:cNvPr id="6" name="Text 2"/>
          <p:cNvSpPr/>
          <p:nvPr/>
        </p:nvSpPr>
        <p:spPr>
          <a:xfrm>
            <a:off x="619772" y="2401485"/>
            <a:ext cx="7910505" cy="548640"/>
          </a:xfrm>
          <a:prstGeom prst="rect">
            <a:avLst/>
          </a:prstGeom>
          <a:noFill/>
        </p:spPr>
        <p:txBody>
          <a:bodyPr wrap="non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3600">
                <a:solidFill>
                  <a:srgbClr val="000000"/>
                </a:solidFill>
                <a:latin typeface="Alimama ShuHeiTi Bold" pitchFamily="34" charset="0"/>
                <a:ea typeface="Alimama ShuHeiTi Bold" pitchFamily="34" charset="-122"/>
                <a:cs typeface="Alimama ShuHeiTi Bold" pitchFamily="34" charset="-120"/>
              </a:rPr>
              <a:t>应用前景</a:t>
            </a:r>
            <a:endParaRPr lang="en-US" sz="360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2245839" y="1138735"/>
            <a:ext cx="348824" cy="348824"/>
          </a:xfrm>
          <a:prstGeom prst="rect">
            <a:avLst/>
          </a:prstGeom>
        </p:spPr>
      </p:pic>
      <p:pic>
        <p:nvPicPr>
          <p:cNvPr id="4" name="Image 2" descr="preencoded.png"/>
          <p:cNvPicPr>
            <a:picLocks noChangeAspect="1"/>
          </p:cNvPicPr>
          <p:nvPr/>
        </p:nvPicPr>
        <p:blipFill>
          <a:blip r:embed="rId3"/>
          <a:srcRect/>
          <a:stretch>
            <a:fillRect/>
          </a:stretch>
        </p:blipFill>
        <p:spPr>
          <a:xfrm>
            <a:off x="679381" y="1161185"/>
            <a:ext cx="1395046" cy="1395045"/>
          </a:xfrm>
          <a:prstGeom prst="rect">
            <a:avLst/>
          </a:prstGeom>
        </p:spPr>
      </p:pic>
      <p:pic>
        <p:nvPicPr>
          <p:cNvPr id="5" name="Image 3" descr="preencoded.png"/>
          <p:cNvPicPr>
            <a:picLocks noChangeAspect="1"/>
          </p:cNvPicPr>
          <p:nvPr/>
        </p:nvPicPr>
        <p:blipFill>
          <a:blip r:embed="rId4"/>
          <a:srcRect/>
          <a:stretch>
            <a:fillRect/>
          </a:stretch>
        </p:blipFill>
        <p:spPr>
          <a:xfrm>
            <a:off x="6360636" y="1138735"/>
            <a:ext cx="348824" cy="348824"/>
          </a:xfrm>
          <a:prstGeom prst="rect">
            <a:avLst/>
          </a:prstGeom>
        </p:spPr>
      </p:pic>
      <p:pic>
        <p:nvPicPr>
          <p:cNvPr id="6" name="Image 4" descr="preencoded.png"/>
          <p:cNvPicPr>
            <a:picLocks noChangeAspect="1"/>
          </p:cNvPicPr>
          <p:nvPr/>
        </p:nvPicPr>
        <p:blipFill>
          <a:blip r:embed="rId5"/>
          <a:srcRect/>
          <a:stretch>
            <a:fillRect/>
          </a:stretch>
        </p:blipFill>
        <p:spPr>
          <a:xfrm>
            <a:off x="4794179" y="1161185"/>
            <a:ext cx="1395047" cy="1395045"/>
          </a:xfrm>
          <a:prstGeom prst="rect">
            <a:avLst/>
          </a:prstGeom>
        </p:spPr>
      </p:pic>
      <p:pic>
        <p:nvPicPr>
          <p:cNvPr id="7" name="Image 5" descr="preencoded.png"/>
          <p:cNvPicPr>
            <a:picLocks noChangeAspect="1"/>
          </p:cNvPicPr>
          <p:nvPr/>
        </p:nvPicPr>
        <p:blipFill>
          <a:blip r:embed="rId6"/>
          <a:srcRect/>
          <a:stretch>
            <a:fillRect/>
          </a:stretch>
        </p:blipFill>
        <p:spPr>
          <a:xfrm>
            <a:off x="2259869" y="2639531"/>
            <a:ext cx="2098371" cy="16838"/>
          </a:xfrm>
          <a:prstGeom prst="rect">
            <a:avLst/>
          </a:prstGeom>
        </p:spPr>
      </p:pic>
      <p:pic>
        <p:nvPicPr>
          <p:cNvPr id="8" name="Image 6" descr="preencoded.png"/>
          <p:cNvPicPr>
            <a:picLocks noChangeAspect="1"/>
          </p:cNvPicPr>
          <p:nvPr/>
        </p:nvPicPr>
        <p:blipFill>
          <a:blip r:embed="rId6"/>
          <a:srcRect/>
          <a:stretch>
            <a:fillRect/>
          </a:stretch>
        </p:blipFill>
        <p:spPr>
          <a:xfrm>
            <a:off x="6374668" y="2639531"/>
            <a:ext cx="2098371" cy="16838"/>
          </a:xfrm>
          <a:prstGeom prst="rect">
            <a:avLst/>
          </a:prstGeom>
        </p:spPr>
      </p:pic>
      <p:pic>
        <p:nvPicPr>
          <p:cNvPr id="9" name="Image 7" descr="preencoded.png"/>
          <p:cNvPicPr>
            <a:picLocks noChangeAspect="1"/>
          </p:cNvPicPr>
          <p:nvPr/>
        </p:nvPicPr>
        <p:blipFill>
          <a:blip r:embed="rId7"/>
          <a:srcRect/>
          <a:stretch>
            <a:fillRect/>
          </a:stretch>
        </p:blipFill>
        <p:spPr>
          <a:xfrm>
            <a:off x="2245839" y="2974568"/>
            <a:ext cx="348824" cy="348824"/>
          </a:xfrm>
          <a:prstGeom prst="rect">
            <a:avLst/>
          </a:prstGeom>
        </p:spPr>
      </p:pic>
      <p:pic>
        <p:nvPicPr>
          <p:cNvPr id="10" name="Image 8" descr="preencoded.png"/>
          <p:cNvPicPr>
            <a:picLocks noChangeAspect="1"/>
          </p:cNvPicPr>
          <p:nvPr/>
        </p:nvPicPr>
        <p:blipFill>
          <a:blip r:embed="rId8"/>
          <a:srcRect/>
          <a:stretch>
            <a:fillRect/>
          </a:stretch>
        </p:blipFill>
        <p:spPr>
          <a:xfrm>
            <a:off x="679381" y="2997019"/>
            <a:ext cx="1395046" cy="1395045"/>
          </a:xfrm>
          <a:prstGeom prst="rect">
            <a:avLst/>
          </a:prstGeom>
        </p:spPr>
      </p:pic>
      <p:pic>
        <p:nvPicPr>
          <p:cNvPr id="11" name="Image 9" descr="preencoded.png"/>
          <p:cNvPicPr>
            <a:picLocks noChangeAspect="1"/>
          </p:cNvPicPr>
          <p:nvPr/>
        </p:nvPicPr>
        <p:blipFill>
          <a:blip r:embed="rId9"/>
          <a:srcRect/>
          <a:stretch>
            <a:fillRect/>
          </a:stretch>
        </p:blipFill>
        <p:spPr>
          <a:xfrm>
            <a:off x="6360636" y="2974568"/>
            <a:ext cx="348824" cy="348824"/>
          </a:xfrm>
          <a:prstGeom prst="rect">
            <a:avLst/>
          </a:prstGeom>
        </p:spPr>
      </p:pic>
      <p:pic>
        <p:nvPicPr>
          <p:cNvPr id="12" name="Image 10" descr="preencoded.png"/>
          <p:cNvPicPr>
            <a:picLocks noChangeAspect="1"/>
          </p:cNvPicPr>
          <p:nvPr/>
        </p:nvPicPr>
        <p:blipFill>
          <a:blip r:embed="rId10"/>
          <a:srcRect/>
          <a:stretch>
            <a:fillRect/>
          </a:stretch>
        </p:blipFill>
        <p:spPr>
          <a:xfrm>
            <a:off x="4794179" y="2997019"/>
            <a:ext cx="1395047" cy="1395045"/>
          </a:xfrm>
          <a:prstGeom prst="rect">
            <a:avLst/>
          </a:prstGeom>
        </p:spPr>
      </p:pic>
      <p:pic>
        <p:nvPicPr>
          <p:cNvPr id="13" name="Image 11" descr="preencoded.png"/>
          <p:cNvPicPr>
            <a:picLocks noChangeAspect="1"/>
          </p:cNvPicPr>
          <p:nvPr/>
        </p:nvPicPr>
        <p:blipFill>
          <a:blip r:embed="rId11"/>
          <a:srcRect/>
          <a:stretch>
            <a:fillRect/>
          </a:stretch>
        </p:blipFill>
        <p:spPr>
          <a:xfrm>
            <a:off x="2259869" y="4475364"/>
            <a:ext cx="2098371" cy="16838"/>
          </a:xfrm>
          <a:prstGeom prst="rect">
            <a:avLst/>
          </a:prstGeom>
        </p:spPr>
      </p:pic>
      <p:pic>
        <p:nvPicPr>
          <p:cNvPr id="14" name="Image 12" descr="preencoded.png"/>
          <p:cNvPicPr>
            <a:picLocks noChangeAspect="1"/>
          </p:cNvPicPr>
          <p:nvPr/>
        </p:nvPicPr>
        <p:blipFill>
          <a:blip r:embed="rId11"/>
          <a:srcRect/>
          <a:stretch>
            <a:fillRect/>
          </a:stretch>
        </p:blipFill>
        <p:spPr>
          <a:xfrm>
            <a:off x="6374668" y="4475364"/>
            <a:ext cx="2098371" cy="16838"/>
          </a:xfrm>
          <a:prstGeom prst="rect">
            <a:avLst/>
          </a:prstGeom>
        </p:spPr>
      </p:pic>
      <p:sp>
        <p:nvSpPr>
          <p:cNvPr id="15" name="Text 0"/>
          <p:cNvSpPr/>
          <p:nvPr/>
        </p:nvSpPr>
        <p:spPr>
          <a:xfrm>
            <a:off x="6482807" y="1209747"/>
            <a:ext cx="113623" cy="206799"/>
          </a:xfrm>
          <a:prstGeom prst="rect">
            <a:avLst/>
          </a:prstGeom>
          <a:noFill/>
        </p:spPr>
        <p:txBody>
          <a:bodyPr wrap="non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350" b="1">
                <a:solidFill>
                  <a:srgbClr val="FFFFFF"/>
                </a:solidFill>
                <a:latin typeface="Source Han Sans SC Normal" pitchFamily="34" charset="0"/>
                <a:ea typeface="Source Han Sans SC Normal" pitchFamily="34" charset="-122"/>
                <a:cs typeface="Source Han Sans SC Normal" pitchFamily="34" charset="-120"/>
              </a:rPr>
              <a:t>2</a:t>
            </a:r>
            <a:endParaRPr lang="en-US" sz="1350"/>
          </a:p>
        </p:txBody>
      </p:sp>
      <p:sp>
        <p:nvSpPr>
          <p:cNvPr id="16" name="Text 1"/>
          <p:cNvSpPr/>
          <p:nvPr/>
        </p:nvSpPr>
        <p:spPr>
          <a:xfrm>
            <a:off x="6482807" y="3045580"/>
            <a:ext cx="113623" cy="206799"/>
          </a:xfrm>
          <a:prstGeom prst="rect">
            <a:avLst/>
          </a:prstGeom>
          <a:noFill/>
        </p:spPr>
        <p:txBody>
          <a:bodyPr wrap="non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350" b="1">
                <a:solidFill>
                  <a:srgbClr val="FFFFFF"/>
                </a:solidFill>
                <a:latin typeface="Source Han Sans SC Normal" pitchFamily="34" charset="0"/>
                <a:ea typeface="Source Han Sans SC Normal" pitchFamily="34" charset="-122"/>
                <a:cs typeface="Source Han Sans SC Normal" pitchFamily="34" charset="-120"/>
              </a:rPr>
              <a:t>2</a:t>
            </a:r>
            <a:endParaRPr lang="en-US" sz="1350"/>
          </a:p>
        </p:txBody>
      </p:sp>
      <p:sp>
        <p:nvSpPr>
          <p:cNvPr id="17" name="Text 2"/>
          <p:cNvSpPr/>
          <p:nvPr/>
        </p:nvSpPr>
        <p:spPr>
          <a:xfrm>
            <a:off x="2368010" y="3045580"/>
            <a:ext cx="113623" cy="206799"/>
          </a:xfrm>
          <a:prstGeom prst="rect">
            <a:avLst/>
          </a:prstGeom>
          <a:noFill/>
        </p:spPr>
        <p:txBody>
          <a:bodyPr wrap="non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350" b="1">
                <a:solidFill>
                  <a:srgbClr val="FFFFFF"/>
                </a:solidFill>
                <a:latin typeface="Source Han Sans SC Normal" pitchFamily="34" charset="0"/>
                <a:ea typeface="Source Han Sans SC Normal" pitchFamily="34" charset="-122"/>
                <a:cs typeface="Source Han Sans SC Normal" pitchFamily="34" charset="-120"/>
              </a:rPr>
              <a:t>1</a:t>
            </a:r>
            <a:endParaRPr lang="en-US" sz="1350"/>
          </a:p>
        </p:txBody>
      </p:sp>
      <p:sp>
        <p:nvSpPr>
          <p:cNvPr id="18" name="Text 3"/>
          <p:cNvSpPr/>
          <p:nvPr/>
        </p:nvSpPr>
        <p:spPr>
          <a:xfrm>
            <a:off x="2368010" y="1209747"/>
            <a:ext cx="113623" cy="206799"/>
          </a:xfrm>
          <a:prstGeom prst="rect">
            <a:avLst/>
          </a:prstGeom>
          <a:noFill/>
        </p:spPr>
        <p:txBody>
          <a:bodyPr wrap="non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1350" b="1">
                <a:solidFill>
                  <a:srgbClr val="FFFFFF"/>
                </a:solidFill>
                <a:latin typeface="Source Han Sans SC Normal" pitchFamily="34" charset="0"/>
                <a:ea typeface="Source Han Sans SC Normal" pitchFamily="34" charset="-122"/>
                <a:cs typeface="Source Han Sans SC Normal" pitchFamily="34" charset="-120"/>
              </a:rPr>
              <a:t>1</a:t>
            </a:r>
            <a:endParaRPr lang="en-US" sz="1350"/>
          </a:p>
        </p:txBody>
      </p:sp>
      <p:sp>
        <p:nvSpPr>
          <p:cNvPr id="19" name="Text 4"/>
          <p:cNvSpPr/>
          <p:nvPr/>
        </p:nvSpPr>
        <p:spPr>
          <a:xfrm>
            <a:off x="2671932" y="1205864"/>
            <a:ext cx="1619534"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质量提升</a:t>
            </a:r>
            <a:endParaRPr lang="en-US" sz="1440"/>
          </a:p>
        </p:txBody>
      </p:sp>
      <p:sp>
        <p:nvSpPr>
          <p:cNvPr id="20" name="Text 5"/>
          <p:cNvSpPr/>
          <p:nvPr/>
        </p:nvSpPr>
        <p:spPr>
          <a:xfrm>
            <a:off x="6451667" y="3387162"/>
            <a:ext cx="1953517" cy="712946"/>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激烈的市场竞争促使企业提升产品质量。拥有先进检测系统的企业更具优势，瞭望1.0系统能帮助企业在竞争中脱颖而出。</a:t>
            </a:r>
            <a:endParaRPr lang="en-US" sz="1080"/>
          </a:p>
        </p:txBody>
      </p:sp>
      <p:sp>
        <p:nvSpPr>
          <p:cNvPr id="21" name="Text 6"/>
          <p:cNvSpPr/>
          <p:nvPr/>
        </p:nvSpPr>
        <p:spPr>
          <a:xfrm>
            <a:off x="6786730" y="1205864"/>
            <a:ext cx="1619534"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标准合规</a:t>
            </a:r>
            <a:endParaRPr lang="en-US" sz="1440"/>
          </a:p>
        </p:txBody>
      </p:sp>
      <p:sp>
        <p:nvSpPr>
          <p:cNvPr id="22" name="Text 7"/>
          <p:cNvSpPr/>
          <p:nvPr/>
        </p:nvSpPr>
        <p:spPr>
          <a:xfrm>
            <a:off x="2671932" y="3041697"/>
            <a:ext cx="1619534"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工艺优化</a:t>
            </a:r>
            <a:endParaRPr lang="en-US" sz="1440"/>
          </a:p>
        </p:txBody>
      </p:sp>
      <p:sp>
        <p:nvSpPr>
          <p:cNvPr id="23" name="Text 8"/>
          <p:cNvSpPr/>
          <p:nvPr/>
        </p:nvSpPr>
        <p:spPr>
          <a:xfrm>
            <a:off x="2336869" y="3387162"/>
            <a:ext cx="1953517" cy="89118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企业需要优化钢化工艺以提高生产效率和质量。该系统提供的实时数据可助力企业分析问题，调整工艺参数，推动行业工艺进步。</a:t>
            </a:r>
            <a:endParaRPr lang="en-US" sz="1080"/>
          </a:p>
        </p:txBody>
      </p:sp>
      <p:sp>
        <p:nvSpPr>
          <p:cNvPr id="24" name="Text 9"/>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行业需求</a:t>
            </a:r>
            <a:endParaRPr lang="en-US" sz="1920"/>
          </a:p>
        </p:txBody>
      </p:sp>
      <p:sp>
        <p:nvSpPr>
          <p:cNvPr id="25" name="Text 10"/>
          <p:cNvSpPr/>
          <p:nvPr/>
        </p:nvSpPr>
        <p:spPr>
          <a:xfrm>
            <a:off x="6451667" y="1551329"/>
            <a:ext cx="1953517" cy="712946"/>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建筑设计规范对玻璃质量有严格标准。系统能确保玻璃符合相关标准，使企业生产的产品顺利进入市场，促进行业规范化发展。</a:t>
            </a:r>
            <a:endParaRPr lang="en-US" sz="1080"/>
          </a:p>
        </p:txBody>
      </p:sp>
      <p:sp>
        <p:nvSpPr>
          <p:cNvPr id="26" name="Text 11"/>
          <p:cNvSpPr/>
          <p:nvPr/>
        </p:nvSpPr>
        <p:spPr>
          <a:xfrm>
            <a:off x="2336869" y="1551329"/>
            <a:ext cx="1953517" cy="89118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玻璃行业对产品质量要求不断提高。瞭望1.0系统能精确检测玻璃质量，满足行业对高品质玻璃的需求，帮助企业提升产品竞争力。</a:t>
            </a:r>
            <a:endParaRPr lang="en-US" sz="1080"/>
          </a:p>
        </p:txBody>
      </p:sp>
      <p:sp>
        <p:nvSpPr>
          <p:cNvPr id="27" name="Text 12"/>
          <p:cNvSpPr/>
          <p:nvPr/>
        </p:nvSpPr>
        <p:spPr>
          <a:xfrm>
            <a:off x="6786730" y="3041697"/>
            <a:ext cx="1619534"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市场竞争</a:t>
            </a:r>
            <a:endParaRPr lang="en-US" sz="144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532032" y="1058778"/>
            <a:ext cx="1934441" cy="3430094"/>
          </a:xfrm>
          <a:prstGeom prst="rect">
            <a:avLst/>
          </a:prstGeom>
        </p:spPr>
      </p:pic>
      <p:pic>
        <p:nvPicPr>
          <p:cNvPr id="4" name="Image 2" descr="preencoded.png"/>
          <p:cNvPicPr>
            <a:picLocks noChangeAspect="1"/>
          </p:cNvPicPr>
          <p:nvPr/>
        </p:nvPicPr>
        <p:blipFill>
          <a:blip r:embed="rId3"/>
          <a:srcRect/>
          <a:stretch>
            <a:fillRect/>
          </a:stretch>
        </p:blipFill>
        <p:spPr>
          <a:xfrm>
            <a:off x="2580530" y="1058778"/>
            <a:ext cx="1934442" cy="3430094"/>
          </a:xfrm>
          <a:prstGeom prst="rect">
            <a:avLst/>
          </a:prstGeom>
        </p:spPr>
      </p:pic>
      <p:pic>
        <p:nvPicPr>
          <p:cNvPr id="5" name="Image 3" descr="preencoded.png"/>
          <p:cNvPicPr>
            <a:picLocks noChangeAspect="1"/>
          </p:cNvPicPr>
          <p:nvPr/>
        </p:nvPicPr>
        <p:blipFill>
          <a:blip r:embed="rId4"/>
          <a:srcRect/>
          <a:stretch>
            <a:fillRect/>
          </a:stretch>
        </p:blipFill>
        <p:spPr>
          <a:xfrm>
            <a:off x="4629028" y="1058778"/>
            <a:ext cx="1934442" cy="3430094"/>
          </a:xfrm>
          <a:prstGeom prst="rect">
            <a:avLst/>
          </a:prstGeom>
        </p:spPr>
      </p:pic>
      <p:pic>
        <p:nvPicPr>
          <p:cNvPr id="6" name="Image 4" descr="preencoded.png"/>
          <p:cNvPicPr>
            <a:picLocks noChangeAspect="1"/>
          </p:cNvPicPr>
          <p:nvPr/>
        </p:nvPicPr>
        <p:blipFill>
          <a:blip r:embed="rId5"/>
          <a:srcRect/>
          <a:stretch>
            <a:fillRect/>
          </a:stretch>
        </p:blipFill>
        <p:spPr>
          <a:xfrm>
            <a:off x="6677527" y="1058778"/>
            <a:ext cx="1934442" cy="3430094"/>
          </a:xfrm>
          <a:prstGeom prst="rect">
            <a:avLst/>
          </a:prstGeom>
        </p:spPr>
      </p:pic>
      <p:pic>
        <p:nvPicPr>
          <p:cNvPr id="7" name="Image 5" descr="preencoded.png"/>
          <p:cNvPicPr>
            <a:picLocks noChangeAspect="1"/>
          </p:cNvPicPr>
          <p:nvPr/>
        </p:nvPicPr>
        <p:blipFill>
          <a:blip r:embed="rId6"/>
          <a:srcRect/>
          <a:stretch>
            <a:fillRect/>
          </a:stretch>
        </p:blipFill>
        <p:spPr>
          <a:xfrm>
            <a:off x="2013159" y="1056943"/>
            <a:ext cx="453607" cy="453608"/>
          </a:xfrm>
          <a:prstGeom prst="rect">
            <a:avLst/>
          </a:prstGeom>
        </p:spPr>
      </p:pic>
      <p:pic>
        <p:nvPicPr>
          <p:cNvPr id="8" name="Image 6" descr="preencoded.png"/>
          <p:cNvPicPr>
            <a:picLocks noChangeAspect="1"/>
          </p:cNvPicPr>
          <p:nvPr/>
        </p:nvPicPr>
        <p:blipFill>
          <a:blip r:embed="rId7"/>
          <a:srcRect/>
          <a:stretch>
            <a:fillRect/>
          </a:stretch>
        </p:blipFill>
        <p:spPr>
          <a:xfrm>
            <a:off x="4058527" y="1056943"/>
            <a:ext cx="453607" cy="453608"/>
          </a:xfrm>
          <a:prstGeom prst="rect">
            <a:avLst/>
          </a:prstGeom>
        </p:spPr>
      </p:pic>
      <p:pic>
        <p:nvPicPr>
          <p:cNvPr id="9" name="Image 7" descr="preencoded.png"/>
          <p:cNvPicPr>
            <a:picLocks noChangeAspect="1"/>
          </p:cNvPicPr>
          <p:nvPr/>
        </p:nvPicPr>
        <p:blipFill>
          <a:blip r:embed="rId7"/>
          <a:srcRect/>
          <a:stretch>
            <a:fillRect/>
          </a:stretch>
        </p:blipFill>
        <p:spPr>
          <a:xfrm>
            <a:off x="6108784" y="1056942"/>
            <a:ext cx="453607" cy="453608"/>
          </a:xfrm>
          <a:prstGeom prst="rect">
            <a:avLst/>
          </a:prstGeom>
        </p:spPr>
      </p:pic>
      <p:pic>
        <p:nvPicPr>
          <p:cNvPr id="10" name="Image 8" descr="preencoded.png"/>
          <p:cNvPicPr>
            <a:picLocks noChangeAspect="1"/>
          </p:cNvPicPr>
          <p:nvPr/>
        </p:nvPicPr>
        <p:blipFill>
          <a:blip r:embed="rId7"/>
          <a:srcRect/>
          <a:stretch>
            <a:fillRect/>
          </a:stretch>
        </p:blipFill>
        <p:spPr>
          <a:xfrm>
            <a:off x="8159042" y="1056942"/>
            <a:ext cx="453607" cy="453608"/>
          </a:xfrm>
          <a:prstGeom prst="rect">
            <a:avLst/>
          </a:prstGeom>
        </p:spPr>
      </p:pic>
      <p:sp>
        <p:nvSpPr>
          <p:cNvPr id="11" name="Text 0"/>
          <p:cNvSpPr/>
          <p:nvPr/>
        </p:nvSpPr>
        <p:spPr>
          <a:xfrm>
            <a:off x="2791999" y="1167778"/>
            <a:ext cx="481766" cy="508501"/>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3330" b="1" i="1">
                <a:solidFill>
                  <a:srgbClr val="000000"/>
                </a:solidFill>
                <a:latin typeface="Arial" panose="020B0604020202020204" pitchFamily="34" charset="0"/>
                <a:ea typeface="Arial" panose="020B0604020202020204" pitchFamily="34" charset="-122"/>
                <a:cs typeface="Arial" panose="020B0604020202020204" pitchFamily="34" charset="-120"/>
              </a:rPr>
              <a:t>02</a:t>
            </a:r>
            <a:endParaRPr lang="en-US" sz="3330"/>
          </a:p>
        </p:txBody>
      </p:sp>
      <p:sp>
        <p:nvSpPr>
          <p:cNvPr id="12" name="Text 1"/>
          <p:cNvSpPr/>
          <p:nvPr/>
        </p:nvSpPr>
        <p:spPr>
          <a:xfrm>
            <a:off x="4839009" y="1167778"/>
            <a:ext cx="481766" cy="508501"/>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3330" b="1" i="1">
                <a:solidFill>
                  <a:srgbClr val="000000"/>
                </a:solidFill>
                <a:latin typeface="Arial" panose="020B0604020202020204" pitchFamily="34" charset="0"/>
                <a:ea typeface="Arial" panose="020B0604020202020204" pitchFamily="34" charset="-122"/>
                <a:cs typeface="Arial" panose="020B0604020202020204" pitchFamily="34" charset="-120"/>
              </a:rPr>
              <a:t>03</a:t>
            </a:r>
            <a:endParaRPr lang="en-US" sz="3330"/>
          </a:p>
        </p:txBody>
      </p:sp>
      <p:sp>
        <p:nvSpPr>
          <p:cNvPr id="13" name="Text 2"/>
          <p:cNvSpPr/>
          <p:nvPr/>
        </p:nvSpPr>
        <p:spPr>
          <a:xfrm>
            <a:off x="744990" y="1167778"/>
            <a:ext cx="481766" cy="508501"/>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3330" b="1" i="1">
                <a:solidFill>
                  <a:srgbClr val="000000"/>
                </a:solidFill>
                <a:latin typeface="Arial" panose="020B0604020202020204" pitchFamily="34" charset="0"/>
                <a:ea typeface="Arial" panose="020B0604020202020204" pitchFamily="34" charset="-122"/>
                <a:cs typeface="Arial" panose="020B0604020202020204" pitchFamily="34" charset="-120"/>
              </a:rPr>
              <a:t>01</a:t>
            </a:r>
            <a:endParaRPr lang="en-US" sz="3330"/>
          </a:p>
        </p:txBody>
      </p:sp>
      <p:sp>
        <p:nvSpPr>
          <p:cNvPr id="14" name="Text 3"/>
          <p:cNvSpPr/>
          <p:nvPr/>
        </p:nvSpPr>
        <p:spPr>
          <a:xfrm>
            <a:off x="6886018" y="1167778"/>
            <a:ext cx="481766" cy="508501"/>
          </a:xfrm>
          <a:prstGeom prst="rect">
            <a:avLst/>
          </a:prstGeom>
          <a:noFill/>
        </p:spPr>
        <p:txBody>
          <a:bodyPr wrap="non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00000"/>
              </a:lnSpc>
              <a:buNone/>
            </a:pPr>
            <a:r>
              <a:rPr lang="en-US" sz="3330" b="1" i="1">
                <a:solidFill>
                  <a:srgbClr val="000000"/>
                </a:solidFill>
                <a:latin typeface="Arial" panose="020B0604020202020204" pitchFamily="34" charset="0"/>
                <a:ea typeface="Arial" panose="020B0604020202020204" pitchFamily="34" charset="-122"/>
                <a:cs typeface="Arial" panose="020B0604020202020204" pitchFamily="34" charset="-120"/>
              </a:rPr>
              <a:t>04</a:t>
            </a:r>
            <a:endParaRPr lang="en-US" sz="3330"/>
          </a:p>
        </p:txBody>
      </p:sp>
      <p:sp>
        <p:nvSpPr>
          <p:cNvPr id="15" name="Text 4"/>
          <p:cNvSpPr/>
          <p:nvPr/>
        </p:nvSpPr>
        <p:spPr>
          <a:xfrm>
            <a:off x="744990" y="2043117"/>
            <a:ext cx="1518897" cy="145601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未来可对视觉光学系统进行升级。如提高高速摄像机的分辨率和软件的分析能力，使测量更精确，为玻璃检测提供更准确的数据。</a:t>
            </a:r>
            <a:endParaRPr lang="en-US" sz="1260"/>
          </a:p>
        </p:txBody>
      </p:sp>
      <p:sp>
        <p:nvSpPr>
          <p:cNvPr id="16" name="Text 5"/>
          <p:cNvSpPr/>
          <p:nvPr/>
        </p:nvSpPr>
        <p:spPr>
          <a:xfrm>
            <a:off x="2793025" y="1721958"/>
            <a:ext cx="1519010"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数据分析拓展</a:t>
            </a:r>
            <a:endParaRPr lang="en-US" sz="1440"/>
          </a:p>
        </p:txBody>
      </p:sp>
      <p:sp>
        <p:nvSpPr>
          <p:cNvPr id="17" name="Text 6"/>
          <p:cNvSpPr/>
          <p:nvPr/>
        </p:nvSpPr>
        <p:spPr>
          <a:xfrm>
            <a:off x="4839009" y="2043117"/>
            <a:ext cx="1518897" cy="124801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增强系统的智能交互性。例如实现语音控制、远程操作等功能，提高操作人员的使用体验和工作效率。</a:t>
            </a:r>
            <a:endParaRPr lang="en-US" sz="1260"/>
          </a:p>
        </p:txBody>
      </p:sp>
      <p:sp>
        <p:nvSpPr>
          <p:cNvPr id="18" name="Text 7"/>
          <p:cNvSpPr/>
          <p:nvPr/>
        </p:nvSpPr>
        <p:spPr>
          <a:xfrm>
            <a:off x="6887043" y="1721958"/>
            <a:ext cx="1519010"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行业融合创新</a:t>
            </a:r>
            <a:endParaRPr lang="en-US" sz="1440"/>
          </a:p>
        </p:txBody>
      </p:sp>
      <p:sp>
        <p:nvSpPr>
          <p:cNvPr id="19" name="Text 8"/>
          <p:cNvSpPr/>
          <p:nvPr/>
        </p:nvSpPr>
        <p:spPr>
          <a:xfrm>
            <a:off x="6886018" y="2043117"/>
            <a:ext cx="1518897" cy="124801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与其他行业技术融合创新。如结合物联网技术，实现系统的远程监控和自动化控制，推动玻璃检测行业发展。</a:t>
            </a:r>
            <a:endParaRPr lang="en-US" sz="1260"/>
          </a:p>
        </p:txBody>
      </p:sp>
      <p:sp>
        <p:nvSpPr>
          <p:cNvPr id="20" name="Text 9"/>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技术创新</a:t>
            </a:r>
            <a:endParaRPr lang="en-US" sz="1920"/>
          </a:p>
        </p:txBody>
      </p:sp>
      <p:sp>
        <p:nvSpPr>
          <p:cNvPr id="21" name="Text 10"/>
          <p:cNvSpPr/>
          <p:nvPr/>
        </p:nvSpPr>
        <p:spPr>
          <a:xfrm>
            <a:off x="4840034" y="1721958"/>
            <a:ext cx="1519010"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智能交互增强</a:t>
            </a:r>
            <a:endParaRPr lang="en-US" sz="1440"/>
          </a:p>
        </p:txBody>
      </p:sp>
      <p:sp>
        <p:nvSpPr>
          <p:cNvPr id="22" name="Text 11"/>
          <p:cNvSpPr/>
          <p:nvPr/>
        </p:nvSpPr>
        <p:spPr>
          <a:xfrm>
            <a:off x="746015" y="1721958"/>
            <a:ext cx="1519010"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视觉系统升级</a:t>
            </a:r>
            <a:endParaRPr lang="en-US" sz="1440"/>
          </a:p>
        </p:txBody>
      </p:sp>
      <p:sp>
        <p:nvSpPr>
          <p:cNvPr id="23" name="Text 12"/>
          <p:cNvSpPr/>
          <p:nvPr/>
        </p:nvSpPr>
        <p:spPr>
          <a:xfrm>
            <a:off x="2792000" y="2043117"/>
            <a:ext cx="1518897" cy="124801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拓展数据分析功能。通过大数据和人工智能技术，深入分析测量数据，挖掘潜在问题，为企业提供更全面的决策支持。</a:t>
            </a:r>
            <a:endParaRPr lang="en-US" sz="126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827485" y="1282153"/>
            <a:ext cx="3393524" cy="1514450"/>
          </a:xfrm>
          <a:prstGeom prst="rect">
            <a:avLst/>
          </a:prstGeom>
        </p:spPr>
      </p:pic>
      <p:pic>
        <p:nvPicPr>
          <p:cNvPr id="4" name="Image 2" descr="preencoded.png"/>
          <p:cNvPicPr>
            <a:picLocks noChangeAspect="1"/>
          </p:cNvPicPr>
          <p:nvPr/>
        </p:nvPicPr>
        <p:blipFill>
          <a:blip r:embed="rId2"/>
          <a:srcRect/>
          <a:stretch>
            <a:fillRect/>
          </a:stretch>
        </p:blipFill>
        <p:spPr>
          <a:xfrm>
            <a:off x="4683705" y="1282153"/>
            <a:ext cx="3393522" cy="1514450"/>
          </a:xfrm>
          <a:prstGeom prst="rect">
            <a:avLst/>
          </a:prstGeom>
        </p:spPr>
      </p:pic>
      <p:pic>
        <p:nvPicPr>
          <p:cNvPr id="5" name="Image 3" descr="preencoded.png"/>
          <p:cNvPicPr>
            <a:picLocks noChangeAspect="1"/>
          </p:cNvPicPr>
          <p:nvPr/>
        </p:nvPicPr>
        <p:blipFill>
          <a:blip r:embed="rId2"/>
          <a:srcRect/>
          <a:stretch>
            <a:fillRect/>
          </a:stretch>
        </p:blipFill>
        <p:spPr>
          <a:xfrm>
            <a:off x="827485" y="3159670"/>
            <a:ext cx="3393524" cy="1514450"/>
          </a:xfrm>
          <a:prstGeom prst="rect">
            <a:avLst/>
          </a:prstGeom>
        </p:spPr>
      </p:pic>
      <p:pic>
        <p:nvPicPr>
          <p:cNvPr id="6" name="Image 4" descr="preencoded.png"/>
          <p:cNvPicPr>
            <a:picLocks noChangeAspect="1"/>
          </p:cNvPicPr>
          <p:nvPr/>
        </p:nvPicPr>
        <p:blipFill>
          <a:blip r:embed="rId2"/>
          <a:srcRect/>
          <a:stretch>
            <a:fillRect/>
          </a:stretch>
        </p:blipFill>
        <p:spPr>
          <a:xfrm>
            <a:off x="4683705" y="3159670"/>
            <a:ext cx="3393522" cy="1514450"/>
          </a:xfrm>
          <a:prstGeom prst="rect">
            <a:avLst/>
          </a:prstGeom>
        </p:spPr>
      </p:pic>
      <p:pic>
        <p:nvPicPr>
          <p:cNvPr id="7" name="Image 5" descr="preencoded.png"/>
          <p:cNvPicPr>
            <a:picLocks noChangeAspect="1"/>
          </p:cNvPicPr>
          <p:nvPr/>
        </p:nvPicPr>
        <p:blipFill>
          <a:blip r:embed="rId3"/>
          <a:srcRect/>
          <a:stretch>
            <a:fillRect/>
          </a:stretch>
        </p:blipFill>
        <p:spPr>
          <a:xfrm>
            <a:off x="3981718" y="1042863"/>
            <a:ext cx="478579" cy="478579"/>
          </a:xfrm>
          <a:prstGeom prst="rect">
            <a:avLst/>
          </a:prstGeom>
        </p:spPr>
      </p:pic>
      <p:pic>
        <p:nvPicPr>
          <p:cNvPr id="8" name="Image 6" descr="preencoded.png"/>
          <p:cNvPicPr>
            <a:picLocks noChangeAspect="1"/>
          </p:cNvPicPr>
          <p:nvPr/>
        </p:nvPicPr>
        <p:blipFill>
          <a:blip r:embed="rId4"/>
          <a:srcRect/>
          <a:stretch>
            <a:fillRect/>
          </a:stretch>
        </p:blipFill>
        <p:spPr>
          <a:xfrm>
            <a:off x="4052983" y="1121819"/>
            <a:ext cx="321300" cy="321300"/>
          </a:xfrm>
          <a:prstGeom prst="rect">
            <a:avLst/>
          </a:prstGeom>
        </p:spPr>
      </p:pic>
      <p:pic>
        <p:nvPicPr>
          <p:cNvPr id="9" name="Image 7" descr="preencoded.png"/>
          <p:cNvPicPr>
            <a:picLocks noChangeAspect="1"/>
          </p:cNvPicPr>
          <p:nvPr/>
        </p:nvPicPr>
        <p:blipFill>
          <a:blip r:embed="rId5"/>
          <a:srcRect/>
          <a:stretch>
            <a:fillRect/>
          </a:stretch>
        </p:blipFill>
        <p:spPr>
          <a:xfrm>
            <a:off x="3981718" y="2918915"/>
            <a:ext cx="478579" cy="478579"/>
          </a:xfrm>
          <a:prstGeom prst="rect">
            <a:avLst/>
          </a:prstGeom>
        </p:spPr>
      </p:pic>
      <p:pic>
        <p:nvPicPr>
          <p:cNvPr id="10" name="Image 8" descr="preencoded.png"/>
          <p:cNvPicPr>
            <a:picLocks noChangeAspect="1"/>
          </p:cNvPicPr>
          <p:nvPr/>
        </p:nvPicPr>
        <p:blipFill>
          <a:blip r:embed="rId6"/>
          <a:srcRect/>
          <a:stretch>
            <a:fillRect/>
          </a:stretch>
        </p:blipFill>
        <p:spPr>
          <a:xfrm>
            <a:off x="4052983" y="2997872"/>
            <a:ext cx="321300" cy="321300"/>
          </a:xfrm>
          <a:prstGeom prst="rect">
            <a:avLst/>
          </a:prstGeom>
        </p:spPr>
      </p:pic>
      <p:pic>
        <p:nvPicPr>
          <p:cNvPr id="11" name="Image 9" descr="preencoded.png"/>
          <p:cNvPicPr>
            <a:picLocks noChangeAspect="1"/>
          </p:cNvPicPr>
          <p:nvPr/>
        </p:nvPicPr>
        <p:blipFill>
          <a:blip r:embed="rId7"/>
          <a:srcRect/>
          <a:stretch>
            <a:fillRect/>
          </a:stretch>
        </p:blipFill>
        <p:spPr>
          <a:xfrm>
            <a:off x="7834311" y="2918915"/>
            <a:ext cx="478579" cy="478579"/>
          </a:xfrm>
          <a:prstGeom prst="rect">
            <a:avLst/>
          </a:prstGeom>
        </p:spPr>
      </p:pic>
      <p:pic>
        <p:nvPicPr>
          <p:cNvPr id="12" name="Image 10" descr="preencoded.png"/>
          <p:cNvPicPr>
            <a:picLocks noChangeAspect="1"/>
          </p:cNvPicPr>
          <p:nvPr/>
        </p:nvPicPr>
        <p:blipFill>
          <a:blip r:embed="rId8"/>
          <a:srcRect/>
          <a:stretch>
            <a:fillRect/>
          </a:stretch>
        </p:blipFill>
        <p:spPr>
          <a:xfrm>
            <a:off x="7905559" y="2997872"/>
            <a:ext cx="321300" cy="321300"/>
          </a:xfrm>
          <a:prstGeom prst="rect">
            <a:avLst/>
          </a:prstGeom>
        </p:spPr>
      </p:pic>
      <p:pic>
        <p:nvPicPr>
          <p:cNvPr id="13" name="Image 11" descr="preencoded.png"/>
          <p:cNvPicPr>
            <a:picLocks noChangeAspect="1"/>
          </p:cNvPicPr>
          <p:nvPr/>
        </p:nvPicPr>
        <p:blipFill>
          <a:blip r:embed="rId9"/>
          <a:srcRect/>
          <a:stretch>
            <a:fillRect/>
          </a:stretch>
        </p:blipFill>
        <p:spPr>
          <a:xfrm>
            <a:off x="7835501" y="1041398"/>
            <a:ext cx="478579" cy="478579"/>
          </a:xfrm>
          <a:prstGeom prst="rect">
            <a:avLst/>
          </a:prstGeom>
        </p:spPr>
      </p:pic>
      <p:pic>
        <p:nvPicPr>
          <p:cNvPr id="14" name="Image 12" descr="preencoded.png"/>
          <p:cNvPicPr>
            <a:picLocks noChangeAspect="1"/>
          </p:cNvPicPr>
          <p:nvPr/>
        </p:nvPicPr>
        <p:blipFill>
          <a:blip r:embed="rId10"/>
          <a:srcRect/>
          <a:stretch>
            <a:fillRect/>
          </a:stretch>
        </p:blipFill>
        <p:spPr>
          <a:xfrm>
            <a:off x="7906703" y="1120354"/>
            <a:ext cx="321300" cy="321300"/>
          </a:xfrm>
          <a:prstGeom prst="rect">
            <a:avLst/>
          </a:prstGeom>
        </p:spPr>
      </p:pic>
      <p:sp>
        <p:nvSpPr>
          <p:cNvPr id="15" name="Text 0"/>
          <p:cNvSpPr/>
          <p:nvPr/>
        </p:nvSpPr>
        <p:spPr>
          <a:xfrm>
            <a:off x="1017489" y="1706604"/>
            <a:ext cx="2920329" cy="75438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260">
                <a:solidFill>
                  <a:srgbClr val="333333"/>
                </a:solidFill>
                <a:latin typeface="SourceHanSansCN-Regular" pitchFamily="34" charset="0"/>
                <a:ea typeface="SourceHanSansCN-Regular" pitchFamily="34" charset="-122"/>
                <a:cs typeface="SourceHanSansCN-Regular" pitchFamily="34" charset="-120"/>
              </a:rPr>
              <a:t>在国内玻璃市场有广阔拓展空间。随着建筑行业发展，对高品质玻璃需求增加，系统可满足国内企业需求，扩大市场份额。</a:t>
            </a:r>
            <a:endParaRPr lang="en-US" sz="1260"/>
          </a:p>
        </p:txBody>
      </p:sp>
      <p:sp>
        <p:nvSpPr>
          <p:cNvPr id="16" name="Text 1"/>
          <p:cNvSpPr/>
          <p:nvPr/>
        </p:nvSpPr>
        <p:spPr>
          <a:xfrm>
            <a:off x="4873708" y="3584122"/>
            <a:ext cx="2920329" cy="624007"/>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加强市场推广可提高系统知名度。通过参加行业展会、技术交流等活动，让更多企业了解系统优势，促进市场拓展。</a:t>
            </a:r>
            <a:endParaRPr lang="en-US" sz="1260"/>
          </a:p>
        </p:txBody>
      </p:sp>
      <p:sp>
        <p:nvSpPr>
          <p:cNvPr id="17" name="Text 2"/>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市场拓展</a:t>
            </a:r>
            <a:endParaRPr lang="en-US" sz="1920"/>
          </a:p>
        </p:txBody>
      </p:sp>
      <p:sp>
        <p:nvSpPr>
          <p:cNvPr id="18" name="Text 3"/>
          <p:cNvSpPr/>
          <p:nvPr/>
        </p:nvSpPr>
        <p:spPr>
          <a:xfrm>
            <a:off x="1016408" y="1401152"/>
            <a:ext cx="2860225"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国内市场</a:t>
            </a:r>
            <a:endParaRPr lang="en-US" sz="1440"/>
          </a:p>
        </p:txBody>
      </p:sp>
      <p:sp>
        <p:nvSpPr>
          <p:cNvPr id="19" name="Text 4"/>
          <p:cNvSpPr/>
          <p:nvPr/>
        </p:nvSpPr>
        <p:spPr>
          <a:xfrm>
            <a:off x="1016408" y="3278670"/>
            <a:ext cx="2860225"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国际市场</a:t>
            </a:r>
            <a:endParaRPr lang="en-US" sz="1440"/>
          </a:p>
        </p:txBody>
      </p:sp>
      <p:sp>
        <p:nvSpPr>
          <p:cNvPr id="20" name="Text 5"/>
          <p:cNvSpPr/>
          <p:nvPr/>
        </p:nvSpPr>
        <p:spPr>
          <a:xfrm>
            <a:off x="4872628" y="3278670"/>
            <a:ext cx="2860225"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市场推广</a:t>
            </a:r>
            <a:endParaRPr lang="en-US" sz="1440"/>
          </a:p>
        </p:txBody>
      </p:sp>
      <p:sp>
        <p:nvSpPr>
          <p:cNvPr id="21" name="Text 6"/>
          <p:cNvSpPr/>
          <p:nvPr/>
        </p:nvSpPr>
        <p:spPr>
          <a:xfrm>
            <a:off x="4872628" y="1401152"/>
            <a:ext cx="2860225"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客户群体</a:t>
            </a:r>
            <a:endParaRPr lang="en-US" sz="1440"/>
          </a:p>
        </p:txBody>
      </p:sp>
      <p:sp>
        <p:nvSpPr>
          <p:cNvPr id="22" name="Text 7"/>
          <p:cNvSpPr/>
          <p:nvPr/>
        </p:nvSpPr>
        <p:spPr>
          <a:xfrm>
            <a:off x="1017489" y="3584122"/>
            <a:ext cx="2920329" cy="624007"/>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有机会进入国际市场。凭借先进技术和可靠性能，参与国际竞争，为全球玻璃生产企业提供检测解决方案。</a:t>
            </a:r>
            <a:endParaRPr lang="en-US" sz="1260"/>
          </a:p>
        </p:txBody>
      </p:sp>
      <p:sp>
        <p:nvSpPr>
          <p:cNvPr id="23" name="Text 8"/>
          <p:cNvSpPr/>
          <p:nvPr/>
        </p:nvSpPr>
        <p:spPr>
          <a:xfrm>
            <a:off x="4873708" y="1706604"/>
            <a:ext cx="2920329" cy="624007"/>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可吸引不同规模的玻璃生产企业。无论是大型企业还是中小企业，都能从系统中受益，扩大客户群体。</a:t>
            </a:r>
            <a:endParaRPr lang="en-US" sz="126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rLst="">
                                      <p:cBhvr>
                                        <p:cTn id="7" dur="75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rLst="">
                                      <p:cBhvr>
                                        <p:cTn id="10" dur="750"/>
                                        <p:tgtEl>
                                          <p:spTgt spid="8"/>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rLst="">
                                      <p:cBhvr>
                                        <p:cTn id="13" dur="750"/>
                                        <p:tgtEl>
                                          <p:spTgt spid="3"/>
                                        </p:tgtEl>
                                      </p:cBhvr>
                                    </p:animEffect>
                                  </p:childTnLst>
                                </p:cTn>
                              </p:par>
                              <p:par>
                                <p:cTn id="14" presetID="10" presetClass="entr" presetSubtype="0" fill="hold" grpId="3"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rLst="">
                                      <p:cBhvr>
                                        <p:cTn id="16" dur="750"/>
                                        <p:tgtEl>
                                          <p:spTgt spid="18"/>
                                        </p:tgtEl>
                                      </p:cBhvr>
                                    </p:animEffect>
                                  </p:childTnLst>
                                </p:cTn>
                              </p:par>
                              <p:par>
                                <p:cTn id="17" presetID="10" presetClass="entr" presetSubtype="0" fill="hold" grpId="4"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rLst="">
                                      <p:cBhvr>
                                        <p:cTn id="19" dur="750"/>
                                        <p:tgtEl>
                                          <p:spTgt spid="15"/>
                                        </p:tgtEl>
                                      </p:cBhvr>
                                    </p:animEffect>
                                  </p:childTnLst>
                                </p:cTn>
                              </p:par>
                            </p:childTnLst>
                          </p:cTn>
                        </p:par>
                        <p:par>
                          <p:cTn id="20" fill="hold">
                            <p:stCondLst>
                              <p:cond delay="1000"/>
                            </p:stCondLst>
                            <p:childTnLst>
                              <p:par>
                                <p:cTn id="21" presetID="10" presetClass="entr" presetSubtype="0" fill="hold" grpId="5"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rLst="">
                                      <p:cBhvr>
                                        <p:cTn id="23" dur="750"/>
                                        <p:tgtEl>
                                          <p:spTgt spid="9"/>
                                        </p:tgtEl>
                                      </p:cBhvr>
                                    </p:animEffect>
                                  </p:childTnLst>
                                </p:cTn>
                              </p:par>
                              <p:par>
                                <p:cTn id="24" presetID="10" presetClass="entr" presetSubtype="0" fill="hold" grpId="6"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rLst="">
                                      <p:cBhvr>
                                        <p:cTn id="26" dur="750"/>
                                        <p:tgtEl>
                                          <p:spTgt spid="10"/>
                                        </p:tgtEl>
                                      </p:cBhvr>
                                    </p:animEffect>
                                  </p:childTnLst>
                                </p:cTn>
                              </p:par>
                              <p:par>
                                <p:cTn id="27" presetID="10" presetClass="entr" presetSubtype="0" fill="hold" grpId="7"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rLst="">
                                      <p:cBhvr>
                                        <p:cTn id="29" dur="750"/>
                                        <p:tgtEl>
                                          <p:spTgt spid="5"/>
                                        </p:tgtEl>
                                      </p:cBhvr>
                                    </p:animEffect>
                                  </p:childTnLst>
                                </p:cTn>
                              </p:par>
                              <p:par>
                                <p:cTn id="30" presetID="10" presetClass="entr" presetSubtype="0" fill="hold" grpId="8"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rLst="">
                                      <p:cBhvr>
                                        <p:cTn id="32" dur="750"/>
                                        <p:tgtEl>
                                          <p:spTgt spid="19"/>
                                        </p:tgtEl>
                                      </p:cBhvr>
                                    </p:animEffect>
                                  </p:childTnLst>
                                </p:cTn>
                              </p:par>
                              <p:par>
                                <p:cTn id="33" presetID="10" presetClass="entr" presetSubtype="0" fill="hold" grpId="9"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rLst="">
                                      <p:cBhvr>
                                        <p:cTn id="35" dur="750"/>
                                        <p:tgtEl>
                                          <p:spTgt spid="22"/>
                                        </p:tgtEl>
                                      </p:cBhvr>
                                    </p:animEffect>
                                  </p:childTnLst>
                                </p:cTn>
                              </p:par>
                            </p:childTnLst>
                          </p:cTn>
                        </p:par>
                        <p:par>
                          <p:cTn id="36" fill="hold">
                            <p:stCondLst>
                              <p:cond delay="2000"/>
                            </p:stCondLst>
                            <p:childTnLst>
                              <p:par>
                                <p:cTn id="37" presetID="10" presetClass="entr" presetSubtype="0" fill="hold" grpId="1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rLst="">
                                      <p:cBhvr>
                                        <p:cTn id="39" dur="750"/>
                                        <p:tgtEl>
                                          <p:spTgt spid="13"/>
                                        </p:tgtEl>
                                      </p:cBhvr>
                                    </p:animEffect>
                                  </p:childTnLst>
                                </p:cTn>
                              </p:par>
                              <p:par>
                                <p:cTn id="40" presetID="10" presetClass="entr" presetSubtype="0" fill="hold" grpId="11"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rLst="">
                                      <p:cBhvr>
                                        <p:cTn id="42" dur="750"/>
                                        <p:tgtEl>
                                          <p:spTgt spid="14"/>
                                        </p:tgtEl>
                                      </p:cBhvr>
                                    </p:animEffect>
                                  </p:childTnLst>
                                </p:cTn>
                              </p:par>
                              <p:par>
                                <p:cTn id="43" presetID="10" presetClass="entr" presetSubtype="0" fill="hold" grpId="12"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rLst="">
                                      <p:cBhvr>
                                        <p:cTn id="45" dur="750"/>
                                        <p:tgtEl>
                                          <p:spTgt spid="4"/>
                                        </p:tgtEl>
                                      </p:cBhvr>
                                    </p:animEffect>
                                  </p:childTnLst>
                                </p:cTn>
                              </p:par>
                              <p:par>
                                <p:cTn id="46" presetID="10" presetClass="entr" presetSubtype="0" fill="hold" grpId="13"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rLst="">
                                      <p:cBhvr>
                                        <p:cTn id="48" dur="750"/>
                                        <p:tgtEl>
                                          <p:spTgt spid="21"/>
                                        </p:tgtEl>
                                      </p:cBhvr>
                                    </p:animEffect>
                                  </p:childTnLst>
                                </p:cTn>
                              </p:par>
                              <p:par>
                                <p:cTn id="49" presetID="10" presetClass="entr" presetSubtype="0" fill="hold" grpId="14"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rLst="">
                                      <p:cBhvr>
                                        <p:cTn id="51" dur="750"/>
                                        <p:tgtEl>
                                          <p:spTgt spid="23"/>
                                        </p:tgtEl>
                                      </p:cBhvr>
                                    </p:animEffect>
                                  </p:childTnLst>
                                </p:cTn>
                              </p:par>
                            </p:childTnLst>
                          </p:cTn>
                        </p:par>
                        <p:par>
                          <p:cTn id="52" fill="hold">
                            <p:stCondLst>
                              <p:cond delay="3000"/>
                            </p:stCondLst>
                            <p:childTnLst>
                              <p:par>
                                <p:cTn id="53" presetID="10" presetClass="entr" presetSubtype="0" fill="hold" grpId="15"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rLst="">
                                      <p:cBhvr>
                                        <p:cTn id="55" dur="750"/>
                                        <p:tgtEl>
                                          <p:spTgt spid="11"/>
                                        </p:tgtEl>
                                      </p:cBhvr>
                                    </p:animEffect>
                                  </p:childTnLst>
                                </p:cTn>
                              </p:par>
                              <p:par>
                                <p:cTn id="56" presetID="10" presetClass="entr" presetSubtype="0" fill="hold" grpId="16"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rLst="">
                                      <p:cBhvr>
                                        <p:cTn id="58" dur="750"/>
                                        <p:tgtEl>
                                          <p:spTgt spid="12"/>
                                        </p:tgtEl>
                                      </p:cBhvr>
                                    </p:animEffect>
                                  </p:childTnLst>
                                </p:cTn>
                              </p:par>
                              <p:par>
                                <p:cTn id="59" presetID="10" presetClass="entr" presetSubtype="0" fill="hold" grpId="17"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rLst="">
                                      <p:cBhvr>
                                        <p:cTn id="61" dur="750"/>
                                        <p:tgtEl>
                                          <p:spTgt spid="6"/>
                                        </p:tgtEl>
                                      </p:cBhvr>
                                    </p:animEffect>
                                  </p:childTnLst>
                                </p:cTn>
                              </p:par>
                              <p:par>
                                <p:cTn id="62" presetID="10" presetClass="entr" presetSubtype="0" fill="hold" grpId="18"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rLst="">
                                      <p:cBhvr>
                                        <p:cTn id="64" dur="750"/>
                                        <p:tgtEl>
                                          <p:spTgt spid="20"/>
                                        </p:tgtEl>
                                      </p:cBhvr>
                                    </p:animEffect>
                                  </p:childTnLst>
                                </p:cTn>
                              </p:par>
                              <p:par>
                                <p:cTn id="65" presetID="10" presetClass="entr" presetSubtype="0" fill="hold" grpId="19"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rLst="">
                                      <p:cBhvr>
                                        <p:cTn id="6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1" animBg="1" advAuto="0"/>
      <p:bldP spid="3" grpId="2" animBg="1" advAuto="0"/>
      <p:bldP spid="18" grpId="3" animBg="1" advAuto="0"/>
      <p:bldP spid="15" grpId="4" animBg="1" advAuto="0"/>
      <p:bldP spid="9" grpId="5" animBg="1" advAuto="0"/>
      <p:bldP spid="10" grpId="6" animBg="1" advAuto="0"/>
      <p:bldP spid="5" grpId="7" animBg="1" advAuto="0"/>
      <p:bldP spid="19" grpId="8" animBg="1" advAuto="0"/>
      <p:bldP spid="22" grpId="9" animBg="1" advAuto="0"/>
      <p:bldP spid="13" grpId="10" animBg="1" advAuto="0"/>
      <p:bldP spid="14" grpId="11" animBg="1" advAuto="0"/>
      <p:bldP spid="4" grpId="12" animBg="1" advAuto="0"/>
      <p:bldP spid="21" grpId="13" animBg="1" advAuto="0"/>
      <p:bldP spid="23" grpId="14" animBg="1" advAuto="0"/>
      <p:bldP spid="11" grpId="15" animBg="1" advAuto="0"/>
      <p:bldP spid="12" grpId="16" animBg="1" advAuto="0"/>
      <p:bldP spid="6" grpId="17" animBg="1" advAuto="0"/>
      <p:bldP spid="20" grpId="18" animBg="1" advAuto="0"/>
      <p:bldP spid="16" grpId="19"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1371969" y="1136049"/>
            <a:ext cx="529200" cy="529200"/>
          </a:xfrm>
          <a:prstGeom prst="rect">
            <a:avLst/>
          </a:prstGeom>
        </p:spPr>
      </p:pic>
      <p:pic>
        <p:nvPicPr>
          <p:cNvPr id="4" name="Image 2" descr="preencoded.png"/>
          <p:cNvPicPr>
            <a:picLocks noChangeAspect="1"/>
          </p:cNvPicPr>
          <p:nvPr/>
        </p:nvPicPr>
        <p:blipFill>
          <a:blip r:embed="rId3"/>
          <a:srcRect/>
          <a:stretch>
            <a:fillRect/>
          </a:stretch>
        </p:blipFill>
        <p:spPr>
          <a:xfrm>
            <a:off x="772553" y="2076094"/>
            <a:ext cx="1728031" cy="44901"/>
          </a:xfrm>
          <a:prstGeom prst="rect">
            <a:avLst/>
          </a:prstGeom>
        </p:spPr>
      </p:pic>
      <p:pic>
        <p:nvPicPr>
          <p:cNvPr id="5" name="Image 3" descr="preencoded.png"/>
          <p:cNvPicPr>
            <a:picLocks noChangeAspect="1"/>
          </p:cNvPicPr>
          <p:nvPr/>
        </p:nvPicPr>
        <p:blipFill>
          <a:blip r:embed="rId4"/>
          <a:srcRect/>
          <a:stretch>
            <a:fillRect/>
          </a:stretch>
        </p:blipFill>
        <p:spPr>
          <a:xfrm>
            <a:off x="3328923" y="1136049"/>
            <a:ext cx="529200" cy="529200"/>
          </a:xfrm>
          <a:prstGeom prst="rect">
            <a:avLst/>
          </a:prstGeom>
        </p:spPr>
      </p:pic>
      <p:pic>
        <p:nvPicPr>
          <p:cNvPr id="6" name="Image 4" descr="preencoded.png"/>
          <p:cNvPicPr>
            <a:picLocks noChangeAspect="1"/>
          </p:cNvPicPr>
          <p:nvPr/>
        </p:nvPicPr>
        <p:blipFill>
          <a:blip r:embed="rId5"/>
          <a:srcRect/>
          <a:stretch>
            <a:fillRect/>
          </a:stretch>
        </p:blipFill>
        <p:spPr>
          <a:xfrm>
            <a:off x="2729508" y="2076094"/>
            <a:ext cx="1728032" cy="44901"/>
          </a:xfrm>
          <a:prstGeom prst="rect">
            <a:avLst/>
          </a:prstGeom>
        </p:spPr>
      </p:pic>
      <p:pic>
        <p:nvPicPr>
          <p:cNvPr id="7" name="Image 5" descr="preencoded.png"/>
          <p:cNvPicPr>
            <a:picLocks noChangeAspect="1"/>
          </p:cNvPicPr>
          <p:nvPr/>
        </p:nvPicPr>
        <p:blipFill>
          <a:blip r:embed="rId6"/>
          <a:srcRect/>
          <a:stretch>
            <a:fillRect/>
          </a:stretch>
        </p:blipFill>
        <p:spPr>
          <a:xfrm>
            <a:off x="5285878" y="1136049"/>
            <a:ext cx="529200" cy="529200"/>
          </a:xfrm>
          <a:prstGeom prst="rect">
            <a:avLst/>
          </a:prstGeom>
        </p:spPr>
      </p:pic>
      <p:pic>
        <p:nvPicPr>
          <p:cNvPr id="8" name="Image 6" descr="preencoded.png"/>
          <p:cNvPicPr>
            <a:picLocks noChangeAspect="1"/>
          </p:cNvPicPr>
          <p:nvPr/>
        </p:nvPicPr>
        <p:blipFill>
          <a:blip r:embed="rId5"/>
          <a:srcRect/>
          <a:stretch>
            <a:fillRect/>
          </a:stretch>
        </p:blipFill>
        <p:spPr>
          <a:xfrm>
            <a:off x="4686463" y="2076094"/>
            <a:ext cx="1728031" cy="44901"/>
          </a:xfrm>
          <a:prstGeom prst="rect">
            <a:avLst/>
          </a:prstGeom>
        </p:spPr>
      </p:pic>
      <p:pic>
        <p:nvPicPr>
          <p:cNvPr id="9" name="Image 7" descr="preencoded.png"/>
          <p:cNvPicPr>
            <a:picLocks noChangeAspect="1"/>
          </p:cNvPicPr>
          <p:nvPr/>
        </p:nvPicPr>
        <p:blipFill>
          <a:blip r:embed="rId6"/>
          <a:srcRect/>
          <a:stretch>
            <a:fillRect/>
          </a:stretch>
        </p:blipFill>
        <p:spPr>
          <a:xfrm>
            <a:off x="7242832" y="1145258"/>
            <a:ext cx="529200" cy="529200"/>
          </a:xfrm>
          <a:prstGeom prst="rect">
            <a:avLst/>
          </a:prstGeom>
        </p:spPr>
      </p:pic>
      <p:pic>
        <p:nvPicPr>
          <p:cNvPr id="10" name="Image 8" descr="preencoded.png"/>
          <p:cNvPicPr>
            <a:picLocks noChangeAspect="1"/>
          </p:cNvPicPr>
          <p:nvPr/>
        </p:nvPicPr>
        <p:blipFill>
          <a:blip r:embed="rId5"/>
          <a:srcRect/>
          <a:stretch>
            <a:fillRect/>
          </a:stretch>
        </p:blipFill>
        <p:spPr>
          <a:xfrm>
            <a:off x="6643417" y="2076094"/>
            <a:ext cx="1728031" cy="44901"/>
          </a:xfrm>
          <a:prstGeom prst="rect">
            <a:avLst/>
          </a:prstGeom>
        </p:spPr>
      </p:pic>
      <p:sp>
        <p:nvSpPr>
          <p:cNvPr id="11" name="Text 0"/>
          <p:cNvSpPr/>
          <p:nvPr/>
        </p:nvSpPr>
        <p:spPr>
          <a:xfrm>
            <a:off x="6730004" y="2205128"/>
            <a:ext cx="1564000" cy="1040011"/>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带动相关产业发展，促进经济增长。玻璃行业的发展会拉动上下游产业需求，为经济发展做出贡献。</a:t>
            </a:r>
            <a:endParaRPr lang="en-US" sz="1260"/>
          </a:p>
        </p:txBody>
      </p:sp>
      <p:sp>
        <p:nvSpPr>
          <p:cNvPr id="12" name="Text 1"/>
          <p:cNvSpPr/>
          <p:nvPr/>
        </p:nvSpPr>
        <p:spPr>
          <a:xfrm>
            <a:off x="2816095" y="2205128"/>
            <a:ext cx="1564000" cy="124801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减少次品玻璃产生，节约资源。通过精确检测，及时发现问题并调整工艺，降低玻璃生产中的废品率，实现资源有效利用。</a:t>
            </a:r>
            <a:endParaRPr lang="en-US" sz="1260"/>
          </a:p>
        </p:txBody>
      </p:sp>
      <p:sp>
        <p:nvSpPr>
          <p:cNvPr id="13" name="Text 2"/>
          <p:cNvSpPr/>
          <p:nvPr/>
        </p:nvSpPr>
        <p:spPr>
          <a:xfrm>
            <a:off x="2815015" y="1792009"/>
            <a:ext cx="1566160"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资源节约</a:t>
            </a:r>
            <a:endParaRPr lang="en-US" sz="1440"/>
          </a:p>
        </p:txBody>
      </p:sp>
      <p:sp>
        <p:nvSpPr>
          <p:cNvPr id="14" name="Text 3"/>
          <p:cNvSpPr/>
          <p:nvPr/>
        </p:nvSpPr>
        <p:spPr>
          <a:xfrm>
            <a:off x="6728924" y="1792009"/>
            <a:ext cx="1566160"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经济增长</a:t>
            </a:r>
            <a:endParaRPr lang="en-US" sz="1440"/>
          </a:p>
        </p:txBody>
      </p:sp>
      <p:sp>
        <p:nvSpPr>
          <p:cNvPr id="15" name="Text 4"/>
          <p:cNvSpPr/>
          <p:nvPr/>
        </p:nvSpPr>
        <p:spPr>
          <a:xfrm>
            <a:off x="4771969" y="1792009"/>
            <a:ext cx="1566160"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行业发展</a:t>
            </a:r>
            <a:endParaRPr lang="en-US" sz="1440"/>
          </a:p>
        </p:txBody>
      </p:sp>
      <p:sp>
        <p:nvSpPr>
          <p:cNvPr id="16" name="Text 5"/>
          <p:cNvSpPr/>
          <p:nvPr/>
        </p:nvSpPr>
        <p:spPr>
          <a:xfrm>
            <a:off x="4773049" y="2205128"/>
            <a:ext cx="1564000" cy="124801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推动玻璃行业技术进步和规范化发展。促使企业采用先进检测技术，提高行业整体水平，促进产业升级。</a:t>
            </a:r>
            <a:endParaRPr lang="en-US" sz="1260"/>
          </a:p>
        </p:txBody>
      </p:sp>
      <p:sp>
        <p:nvSpPr>
          <p:cNvPr id="17" name="Text 6"/>
          <p:cNvSpPr/>
          <p:nvPr/>
        </p:nvSpPr>
        <p:spPr>
          <a:xfrm>
            <a:off x="858060" y="1792009"/>
            <a:ext cx="1566160"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建筑安全</a:t>
            </a:r>
            <a:endParaRPr lang="en-US" sz="1440"/>
          </a:p>
        </p:txBody>
      </p:sp>
      <p:sp>
        <p:nvSpPr>
          <p:cNvPr id="18" name="Text 7"/>
          <p:cNvSpPr/>
          <p:nvPr/>
        </p:nvSpPr>
        <p:spPr>
          <a:xfrm>
            <a:off x="859140" y="2205128"/>
            <a:ext cx="1564000" cy="145601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260">
                <a:solidFill>
                  <a:srgbClr val="333333"/>
                </a:solidFill>
                <a:latin typeface="SourceHanSansCN-Regular" pitchFamily="34" charset="0"/>
                <a:ea typeface="SourceHanSansCN-Regular" pitchFamily="34" charset="-122"/>
                <a:cs typeface="SourceHanSansCN-Regular" pitchFamily="34" charset="-120"/>
              </a:rPr>
              <a:t>保障建筑玻璃质量，提高建筑安全性。合格的玻璃能更好地承受外力，减少因玻璃质量问题导致的安全事故，保护人们生命财产安全。</a:t>
            </a:r>
            <a:endParaRPr lang="en-US" sz="1260"/>
          </a:p>
        </p:txBody>
      </p:sp>
      <p:sp>
        <p:nvSpPr>
          <p:cNvPr id="19" name="Text 8"/>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社会效益</a:t>
            </a:r>
            <a:endParaRPr lang="en-US" sz="192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rLst="">
                                      <p:cBhvr>
                                        <p:cTn id="7" dur="750"/>
                                        <p:tgtEl>
                                          <p:spTgt spid="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rLst="">
                                      <p:cBhvr>
                                        <p:cTn id="10" dur="750"/>
                                        <p:tgtEl>
                                          <p:spTgt spid="17"/>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rLst="">
                                      <p:cBhvr>
                                        <p:cTn id="13" dur="750"/>
                                        <p:tgtEl>
                                          <p:spTgt spid="4"/>
                                        </p:tgtEl>
                                      </p:cBhvr>
                                    </p:animEffect>
                                  </p:childTnLst>
                                </p:cTn>
                              </p:par>
                              <p:par>
                                <p:cTn id="14" presetID="10" presetClass="entr" presetSubtype="0" fill="hold" grpId="3"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rLst="">
                                      <p:cBhvr>
                                        <p:cTn id="16" dur="750"/>
                                        <p:tgtEl>
                                          <p:spTgt spid="18"/>
                                        </p:tgtEl>
                                      </p:cBhvr>
                                    </p:animEffect>
                                  </p:childTnLst>
                                </p:cTn>
                              </p:par>
                            </p:childTnLst>
                          </p:cTn>
                        </p:par>
                        <p:par>
                          <p:cTn id="17" fill="hold">
                            <p:stCondLst>
                              <p:cond delay="1000"/>
                            </p:stCondLst>
                            <p:childTnLst>
                              <p:par>
                                <p:cTn id="18" presetID="10" presetClass="entr" presetSubtype="0" fill="hold" grpId="4"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rLst="">
                                      <p:cBhvr>
                                        <p:cTn id="20" dur="750"/>
                                        <p:tgtEl>
                                          <p:spTgt spid="5"/>
                                        </p:tgtEl>
                                      </p:cBhvr>
                                    </p:animEffect>
                                  </p:childTnLst>
                                </p:cTn>
                              </p:par>
                              <p:par>
                                <p:cTn id="21" presetID="10" presetClass="entr" presetSubtype="0" fill="hold" grpId="5"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rLst="">
                                      <p:cBhvr>
                                        <p:cTn id="23" dur="750"/>
                                        <p:tgtEl>
                                          <p:spTgt spid="13"/>
                                        </p:tgtEl>
                                      </p:cBhvr>
                                    </p:animEffect>
                                  </p:childTnLst>
                                </p:cTn>
                              </p:par>
                              <p:par>
                                <p:cTn id="24" presetID="10" presetClass="entr" presetSubtype="0" fill="hold" grpId="6"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rLst="">
                                      <p:cBhvr>
                                        <p:cTn id="26" dur="750"/>
                                        <p:tgtEl>
                                          <p:spTgt spid="6"/>
                                        </p:tgtEl>
                                      </p:cBhvr>
                                    </p:animEffect>
                                  </p:childTnLst>
                                </p:cTn>
                              </p:par>
                              <p:par>
                                <p:cTn id="27" presetID="10" presetClass="entr" presetSubtype="0" fill="hold" grpId="7"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rLst="">
                                      <p:cBhvr>
                                        <p:cTn id="29" dur="750"/>
                                        <p:tgtEl>
                                          <p:spTgt spid="12"/>
                                        </p:tgtEl>
                                      </p:cBhvr>
                                    </p:animEffect>
                                  </p:childTnLst>
                                </p:cTn>
                              </p:par>
                            </p:childTnLst>
                          </p:cTn>
                        </p:par>
                        <p:par>
                          <p:cTn id="30" fill="hold">
                            <p:stCondLst>
                              <p:cond delay="2000"/>
                            </p:stCondLst>
                            <p:childTnLst>
                              <p:par>
                                <p:cTn id="31" presetID="10" presetClass="entr" presetSubtype="0" fill="hold" grpId="8"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rLst="">
                                      <p:cBhvr>
                                        <p:cTn id="33" dur="750"/>
                                        <p:tgtEl>
                                          <p:spTgt spid="7"/>
                                        </p:tgtEl>
                                      </p:cBhvr>
                                    </p:animEffect>
                                  </p:childTnLst>
                                </p:cTn>
                              </p:par>
                              <p:par>
                                <p:cTn id="34" presetID="10" presetClass="entr" presetSubtype="0" fill="hold" grpId="9"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rLst="">
                                      <p:cBhvr>
                                        <p:cTn id="36" dur="750"/>
                                        <p:tgtEl>
                                          <p:spTgt spid="15"/>
                                        </p:tgtEl>
                                      </p:cBhvr>
                                    </p:animEffect>
                                  </p:childTnLst>
                                </p:cTn>
                              </p:par>
                              <p:par>
                                <p:cTn id="37" presetID="10" presetClass="entr" presetSubtype="0" fill="hold" grpId="1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rLst="">
                                      <p:cBhvr>
                                        <p:cTn id="39" dur="750"/>
                                        <p:tgtEl>
                                          <p:spTgt spid="8"/>
                                        </p:tgtEl>
                                      </p:cBhvr>
                                    </p:animEffect>
                                  </p:childTnLst>
                                </p:cTn>
                              </p:par>
                              <p:par>
                                <p:cTn id="40" presetID="10" presetClass="entr" presetSubtype="0" fill="hold" grpId="11"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rLst="">
                                      <p:cBhvr>
                                        <p:cTn id="42" dur="750"/>
                                        <p:tgtEl>
                                          <p:spTgt spid="16"/>
                                        </p:tgtEl>
                                      </p:cBhvr>
                                    </p:animEffect>
                                  </p:childTnLst>
                                </p:cTn>
                              </p:par>
                            </p:childTnLst>
                          </p:cTn>
                        </p:par>
                        <p:par>
                          <p:cTn id="43" fill="hold">
                            <p:stCondLst>
                              <p:cond delay="3000"/>
                            </p:stCondLst>
                            <p:childTnLst>
                              <p:par>
                                <p:cTn id="44" presetID="10" presetClass="entr" presetSubtype="0" fill="hold" grpId="12"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rLst="">
                                      <p:cBhvr>
                                        <p:cTn id="46" dur="750"/>
                                        <p:tgtEl>
                                          <p:spTgt spid="9"/>
                                        </p:tgtEl>
                                      </p:cBhvr>
                                    </p:animEffect>
                                  </p:childTnLst>
                                </p:cTn>
                              </p:par>
                              <p:par>
                                <p:cTn id="47" presetID="10" presetClass="entr" presetSubtype="0" fill="hold" grpId="13"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rLst="">
                                      <p:cBhvr>
                                        <p:cTn id="49" dur="750"/>
                                        <p:tgtEl>
                                          <p:spTgt spid="14"/>
                                        </p:tgtEl>
                                      </p:cBhvr>
                                    </p:animEffect>
                                  </p:childTnLst>
                                </p:cTn>
                              </p:par>
                              <p:par>
                                <p:cTn id="50" presetID="10" presetClass="entr" presetSubtype="0" fill="hold" grpId="14"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rLst="">
                                      <p:cBhvr>
                                        <p:cTn id="52" dur="750"/>
                                        <p:tgtEl>
                                          <p:spTgt spid="10"/>
                                        </p:tgtEl>
                                      </p:cBhvr>
                                    </p:animEffect>
                                  </p:childTnLst>
                                </p:cTn>
                              </p:par>
                              <p:par>
                                <p:cTn id="53" presetID="10" presetClass="entr" presetSubtype="0" fill="hold" grpId="15"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rLst="">
                                      <p:cBhvr>
                                        <p:cTn id="5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P spid="17" grpId="1" animBg="1" advAuto="0"/>
      <p:bldP spid="4" grpId="2" animBg="1" advAuto="0"/>
      <p:bldP spid="18" grpId="3" animBg="1" advAuto="0"/>
      <p:bldP spid="5" grpId="4" animBg="1" advAuto="0"/>
      <p:bldP spid="13" grpId="5" animBg="1" advAuto="0"/>
      <p:bldP spid="6" grpId="6" animBg="1" advAuto="0"/>
      <p:bldP spid="12" grpId="7" animBg="1" advAuto="0"/>
      <p:bldP spid="7" grpId="8" animBg="1" advAuto="0"/>
      <p:bldP spid="15" grpId="9" animBg="1" advAuto="0"/>
      <p:bldP spid="8" grpId="10" animBg="1" advAuto="0"/>
      <p:bldP spid="16" grpId="11" animBg="1" advAuto="0"/>
      <p:bldP spid="9" grpId="12" animBg="1" advAuto="0"/>
      <p:bldP spid="14" grpId="13" animBg="1" advAuto="0"/>
      <p:bldP spid="10" grpId="14" animBg="1" advAuto="0"/>
      <p:bldP spid="11" grpId="1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rcRect/>
          <a:stretch>
            <a:fillRect/>
          </a:stretch>
        </p:blipFill>
        <p:spPr>
          <a:xfrm>
            <a:off x="635283" y="587829"/>
            <a:ext cx="7873435" cy="3967842"/>
          </a:xfrm>
          <a:prstGeom prst="rect">
            <a:avLst/>
          </a:prstGeom>
        </p:spPr>
      </p:pic>
      <p:pic>
        <p:nvPicPr>
          <p:cNvPr id="3" name="Image 1" descr="preencoded.png"/>
          <p:cNvPicPr>
            <a:picLocks noChangeAspect="1"/>
          </p:cNvPicPr>
          <p:nvPr/>
        </p:nvPicPr>
        <p:blipFill>
          <a:blip r:embed="rId3"/>
          <a:srcRect/>
          <a:stretch>
            <a:fillRect/>
          </a:stretch>
        </p:blipFill>
        <p:spPr>
          <a:xfrm>
            <a:off x="691924" y="649536"/>
            <a:ext cx="7760151" cy="3844429"/>
          </a:xfrm>
          <a:prstGeom prst="rect">
            <a:avLst/>
          </a:prstGeom>
        </p:spPr>
      </p:pic>
      <p:sp>
        <p:nvSpPr>
          <p:cNvPr id="4" name="Text 0"/>
          <p:cNvSpPr/>
          <p:nvPr/>
        </p:nvSpPr>
        <p:spPr>
          <a:xfrm>
            <a:off x="2685673" y="2092484"/>
            <a:ext cx="3781760" cy="948690"/>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20000"/>
              </a:lnSpc>
              <a:buNone/>
            </a:pPr>
            <a:r>
              <a:rPr lang="en-US" sz="5940">
                <a:solidFill>
                  <a:srgbClr val="000000"/>
                </a:solidFill>
                <a:latin typeface="Alimama ShuHeiTi Bold" pitchFamily="34" charset="0"/>
                <a:ea typeface="Alimama ShuHeiTi Bold" pitchFamily="34" charset="-122"/>
                <a:cs typeface="Alimama ShuHeiTi Bold" pitchFamily="34" charset="-120"/>
              </a:rPr>
              <a:t>谢谢观看</a:t>
            </a:r>
            <a:endParaRPr lang="en-US" sz="594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06425" y="118110"/>
            <a:ext cx="8114030" cy="487172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rcRect/>
          <a:stretch>
            <a:fillRect/>
          </a:stretch>
        </p:blipFill>
        <p:spPr>
          <a:xfrm>
            <a:off x="635282" y="587829"/>
            <a:ext cx="7873435" cy="3967842"/>
          </a:xfrm>
          <a:prstGeom prst="rect">
            <a:avLst/>
          </a:prstGeom>
        </p:spPr>
      </p:pic>
      <p:pic>
        <p:nvPicPr>
          <p:cNvPr id="3" name="Image 1" descr="preencoded.png"/>
          <p:cNvPicPr>
            <a:picLocks noChangeAspect="1"/>
          </p:cNvPicPr>
          <p:nvPr/>
        </p:nvPicPr>
        <p:blipFill>
          <a:blip r:embed="rId3"/>
          <a:srcRect/>
          <a:stretch>
            <a:fillRect/>
          </a:stretch>
        </p:blipFill>
        <p:spPr>
          <a:xfrm>
            <a:off x="691925" y="649536"/>
            <a:ext cx="7760151" cy="3844429"/>
          </a:xfrm>
          <a:prstGeom prst="rect">
            <a:avLst/>
          </a:prstGeom>
        </p:spPr>
      </p:pic>
      <p:sp>
        <p:nvSpPr>
          <p:cNvPr id="4" name="Text 0"/>
          <p:cNvSpPr/>
          <p:nvPr/>
        </p:nvSpPr>
        <p:spPr>
          <a:xfrm>
            <a:off x="2708676" y="1542505"/>
            <a:ext cx="3732698" cy="77724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5040">
                <a:solidFill>
                  <a:srgbClr val="000000"/>
                </a:solidFill>
                <a:latin typeface="Alimama ShuHeiTi Bold" pitchFamily="34" charset="0"/>
                <a:ea typeface="Alimama ShuHeiTi Bold" pitchFamily="34" charset="-122"/>
                <a:cs typeface="Alimama ShuHeiTi Bold" pitchFamily="34" charset="-120"/>
              </a:rPr>
              <a:t>01</a:t>
            </a:r>
            <a:endParaRPr lang="en-US" sz="5040"/>
          </a:p>
        </p:txBody>
      </p:sp>
      <p:sp>
        <p:nvSpPr>
          <p:cNvPr id="5" name="Text 1"/>
          <p:cNvSpPr/>
          <p:nvPr/>
        </p:nvSpPr>
        <p:spPr>
          <a:xfrm>
            <a:off x="2707129" y="3122855"/>
            <a:ext cx="3735791" cy="16002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20000"/>
              </a:lnSpc>
              <a:buNone/>
            </a:pPr>
            <a:r>
              <a:rPr lang="en-US" sz="1080">
                <a:solidFill>
                  <a:srgbClr val="000000"/>
                </a:solidFill>
                <a:latin typeface="SourceHanSansCN-Regular" pitchFamily="34" charset="0"/>
                <a:ea typeface="SourceHanSansCN-Regular" pitchFamily="34" charset="-122"/>
                <a:cs typeface="SourceHanSansCN-Regular" pitchFamily="34" charset="-120"/>
              </a:rPr>
              <a:t>瞭望1.0系统简介</a:t>
            </a:r>
            <a:endParaRPr lang="en-US" sz="1080"/>
          </a:p>
        </p:txBody>
      </p:sp>
      <p:sp>
        <p:nvSpPr>
          <p:cNvPr id="6" name="Text 2"/>
          <p:cNvSpPr/>
          <p:nvPr/>
        </p:nvSpPr>
        <p:spPr>
          <a:xfrm>
            <a:off x="619772" y="2401485"/>
            <a:ext cx="7910505" cy="548640"/>
          </a:xfrm>
          <a:prstGeom prst="rect">
            <a:avLst/>
          </a:prstGeom>
          <a:noFill/>
        </p:spPr>
        <p:txBody>
          <a:bodyPr wrap="non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3600">
                <a:solidFill>
                  <a:srgbClr val="000000"/>
                </a:solidFill>
                <a:latin typeface="Alimama ShuHeiTi Bold" pitchFamily="34" charset="0"/>
                <a:ea typeface="Alimama ShuHeiTi Bold" pitchFamily="34" charset="-122"/>
                <a:cs typeface="Alimama ShuHeiTi Bold" pitchFamily="34" charset="-120"/>
              </a:rPr>
              <a:t>系统概述</a:t>
            </a:r>
            <a:endParaRPr lang="en-US" sz="360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custDataLst>
              <p:tags r:id="rId2"/>
            </p:custDataLst>
          </p:nvPr>
        </p:nvPicPr>
        <p:blipFill>
          <a:blip r:embed="rId3"/>
          <a:srcRect/>
          <a:stretch>
            <a:fillRect/>
          </a:stretch>
        </p:blipFill>
        <p:spPr>
          <a:xfrm>
            <a:off x="3459502" y="1731622"/>
            <a:ext cx="2224995" cy="2224992"/>
          </a:xfrm>
          <a:prstGeom prst="rect">
            <a:avLst/>
          </a:prstGeom>
        </p:spPr>
      </p:pic>
      <p:pic>
        <p:nvPicPr>
          <p:cNvPr id="4" name="Image 2" descr="preencoded.png"/>
          <p:cNvPicPr>
            <a:picLocks noChangeAspect="1"/>
          </p:cNvPicPr>
          <p:nvPr>
            <p:custDataLst>
              <p:tags r:id="rId4"/>
            </p:custDataLst>
          </p:nvPr>
        </p:nvPicPr>
        <p:blipFill>
          <a:blip r:embed="rId5"/>
          <a:srcRect/>
          <a:stretch>
            <a:fillRect/>
          </a:stretch>
        </p:blipFill>
        <p:spPr>
          <a:xfrm>
            <a:off x="3230485" y="1475336"/>
            <a:ext cx="2683054" cy="2737371"/>
          </a:xfrm>
          <a:prstGeom prst="rect">
            <a:avLst/>
          </a:prstGeom>
        </p:spPr>
      </p:pic>
      <p:pic>
        <p:nvPicPr>
          <p:cNvPr id="5" name="Image 3" descr="preencoded.png"/>
          <p:cNvPicPr>
            <a:picLocks noChangeAspect="1"/>
          </p:cNvPicPr>
          <p:nvPr>
            <p:custDataLst>
              <p:tags r:id="rId6"/>
            </p:custDataLst>
          </p:nvPr>
        </p:nvPicPr>
        <p:blipFill>
          <a:blip r:embed="rId7"/>
          <a:srcRect/>
          <a:stretch>
            <a:fillRect/>
          </a:stretch>
        </p:blipFill>
        <p:spPr>
          <a:xfrm>
            <a:off x="3392101" y="1664217"/>
            <a:ext cx="349632" cy="349632"/>
          </a:xfrm>
          <a:prstGeom prst="rect">
            <a:avLst/>
          </a:prstGeom>
        </p:spPr>
      </p:pic>
      <p:pic>
        <p:nvPicPr>
          <p:cNvPr id="6" name="Image 4" descr="preencoded.png"/>
          <p:cNvPicPr>
            <a:picLocks noChangeAspect="1"/>
          </p:cNvPicPr>
          <p:nvPr>
            <p:custDataLst>
              <p:tags r:id="rId8"/>
            </p:custDataLst>
          </p:nvPr>
        </p:nvPicPr>
        <p:blipFill>
          <a:blip r:embed="rId9"/>
          <a:srcRect/>
          <a:stretch>
            <a:fillRect/>
          </a:stretch>
        </p:blipFill>
        <p:spPr>
          <a:xfrm>
            <a:off x="5402267" y="1664217"/>
            <a:ext cx="349633" cy="349632"/>
          </a:xfrm>
          <a:prstGeom prst="rect">
            <a:avLst/>
          </a:prstGeom>
        </p:spPr>
      </p:pic>
      <p:pic>
        <p:nvPicPr>
          <p:cNvPr id="7" name="Image 5" descr="preencoded.png"/>
          <p:cNvPicPr>
            <a:picLocks noChangeAspect="1"/>
          </p:cNvPicPr>
          <p:nvPr>
            <p:custDataLst>
              <p:tags r:id="rId10"/>
            </p:custDataLst>
          </p:nvPr>
        </p:nvPicPr>
        <p:blipFill>
          <a:blip r:embed="rId11"/>
          <a:srcRect/>
          <a:stretch>
            <a:fillRect/>
          </a:stretch>
        </p:blipFill>
        <p:spPr>
          <a:xfrm>
            <a:off x="3392101" y="3674387"/>
            <a:ext cx="349632" cy="349631"/>
          </a:xfrm>
          <a:prstGeom prst="rect">
            <a:avLst/>
          </a:prstGeom>
        </p:spPr>
      </p:pic>
      <p:pic>
        <p:nvPicPr>
          <p:cNvPr id="8" name="Image 6" descr="preencoded.png"/>
          <p:cNvPicPr>
            <a:picLocks noChangeAspect="1"/>
          </p:cNvPicPr>
          <p:nvPr>
            <p:custDataLst>
              <p:tags r:id="rId12"/>
            </p:custDataLst>
          </p:nvPr>
        </p:nvPicPr>
        <p:blipFill>
          <a:blip r:embed="rId13"/>
          <a:srcRect/>
          <a:stretch>
            <a:fillRect/>
          </a:stretch>
        </p:blipFill>
        <p:spPr>
          <a:xfrm>
            <a:off x="5402267" y="3674387"/>
            <a:ext cx="349633" cy="349631"/>
          </a:xfrm>
          <a:prstGeom prst="rect">
            <a:avLst/>
          </a:prstGeom>
        </p:spPr>
      </p:pic>
      <p:pic>
        <p:nvPicPr>
          <p:cNvPr id="9" name="Image 7" descr="preencoded.png"/>
          <p:cNvPicPr>
            <a:picLocks noChangeAspect="1"/>
          </p:cNvPicPr>
          <p:nvPr>
            <p:custDataLst>
              <p:tags r:id="rId14"/>
            </p:custDataLst>
          </p:nvPr>
        </p:nvPicPr>
        <p:blipFill>
          <a:blip r:embed="rId15"/>
          <a:srcRect/>
          <a:stretch>
            <a:fillRect/>
          </a:stretch>
        </p:blipFill>
        <p:spPr>
          <a:xfrm>
            <a:off x="3529821" y="1801938"/>
            <a:ext cx="74193" cy="74193"/>
          </a:xfrm>
          <a:prstGeom prst="rect">
            <a:avLst/>
          </a:prstGeom>
        </p:spPr>
      </p:pic>
      <p:pic>
        <p:nvPicPr>
          <p:cNvPr id="10" name="Image 8" descr="preencoded.png"/>
          <p:cNvPicPr>
            <a:picLocks noChangeAspect="1"/>
          </p:cNvPicPr>
          <p:nvPr>
            <p:custDataLst>
              <p:tags r:id="rId16"/>
            </p:custDataLst>
          </p:nvPr>
        </p:nvPicPr>
        <p:blipFill>
          <a:blip r:embed="rId17"/>
          <a:srcRect/>
          <a:stretch>
            <a:fillRect/>
          </a:stretch>
        </p:blipFill>
        <p:spPr>
          <a:xfrm>
            <a:off x="5539987" y="1801938"/>
            <a:ext cx="74194" cy="74193"/>
          </a:xfrm>
          <a:prstGeom prst="rect">
            <a:avLst/>
          </a:prstGeom>
        </p:spPr>
      </p:pic>
      <p:pic>
        <p:nvPicPr>
          <p:cNvPr id="11" name="Image 9" descr="preencoded.png"/>
          <p:cNvPicPr>
            <a:picLocks noChangeAspect="1"/>
          </p:cNvPicPr>
          <p:nvPr>
            <p:custDataLst>
              <p:tags r:id="rId18"/>
            </p:custDataLst>
          </p:nvPr>
        </p:nvPicPr>
        <p:blipFill>
          <a:blip r:embed="rId19"/>
          <a:srcRect/>
          <a:stretch>
            <a:fillRect/>
          </a:stretch>
        </p:blipFill>
        <p:spPr>
          <a:xfrm>
            <a:off x="3529821" y="3810033"/>
            <a:ext cx="74193" cy="74193"/>
          </a:xfrm>
          <a:prstGeom prst="rect">
            <a:avLst/>
          </a:prstGeom>
        </p:spPr>
      </p:pic>
      <p:pic>
        <p:nvPicPr>
          <p:cNvPr id="12" name="Image 10" descr="preencoded.png"/>
          <p:cNvPicPr>
            <a:picLocks noChangeAspect="1"/>
          </p:cNvPicPr>
          <p:nvPr>
            <p:custDataLst>
              <p:tags r:id="rId20"/>
            </p:custDataLst>
          </p:nvPr>
        </p:nvPicPr>
        <p:blipFill>
          <a:blip r:embed="rId21"/>
          <a:srcRect/>
          <a:stretch>
            <a:fillRect/>
          </a:stretch>
        </p:blipFill>
        <p:spPr>
          <a:xfrm>
            <a:off x="5539987" y="3812106"/>
            <a:ext cx="74194" cy="74194"/>
          </a:xfrm>
          <a:prstGeom prst="rect">
            <a:avLst/>
          </a:prstGeom>
        </p:spPr>
      </p:pic>
      <p:sp>
        <p:nvSpPr>
          <p:cNvPr id="13" name="Text 0"/>
          <p:cNvSpPr/>
          <p:nvPr>
            <p:custDataLst>
              <p:tags r:id="rId22"/>
            </p:custDataLst>
          </p:nvPr>
        </p:nvSpPr>
        <p:spPr>
          <a:xfrm>
            <a:off x="6017744" y="1368892"/>
            <a:ext cx="2536283"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测量参数</a:t>
            </a:r>
            <a:endParaRPr lang="en-US" sz="1440"/>
          </a:p>
        </p:txBody>
      </p:sp>
      <p:sp>
        <p:nvSpPr>
          <p:cNvPr id="14" name="Text 1"/>
          <p:cNvSpPr/>
          <p:nvPr>
            <p:custDataLst>
              <p:tags r:id="rId23"/>
            </p:custDataLst>
          </p:nvPr>
        </p:nvSpPr>
        <p:spPr>
          <a:xfrm>
            <a:off x="6049911" y="3733609"/>
            <a:ext cx="2534122" cy="712946"/>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通过实时测量参数，玻璃厂可优化钢化工艺。例如根据测量结果调整加热时间、温度等参数，生产出高品质玻璃，提高市场竞争力，满足不同客户需求。</a:t>
            </a:r>
            <a:endParaRPr lang="en-US" sz="1080"/>
          </a:p>
        </p:txBody>
      </p:sp>
      <p:sp>
        <p:nvSpPr>
          <p:cNvPr id="15" name="Text 2"/>
          <p:cNvSpPr/>
          <p:nvPr>
            <p:custDataLst>
              <p:tags r:id="rId24"/>
            </p:custDataLst>
          </p:nvPr>
        </p:nvSpPr>
        <p:spPr>
          <a:xfrm>
            <a:off x="600196" y="1717756"/>
            <a:ext cx="2534122" cy="89118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瞭望1.0钢化玻璃平整度在线测试系统是秦皇岛先河科技发展有限公司的专利产品。该公司在相关领域有深厚技术积累，此系统是其技术实力的体现，为玻璃检测行业带来了新的解决方案。</a:t>
            </a:r>
            <a:endParaRPr lang="en-US" sz="1080"/>
          </a:p>
        </p:txBody>
      </p:sp>
      <p:sp>
        <p:nvSpPr>
          <p:cNvPr id="16" name="Text 3"/>
          <p:cNvSpPr/>
          <p:nvPr/>
        </p:nvSpPr>
        <p:spPr>
          <a:xfrm>
            <a:off x="449805" y="467565"/>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系统简介</a:t>
            </a:r>
            <a:endParaRPr lang="en-US" sz="1920"/>
          </a:p>
        </p:txBody>
      </p:sp>
      <p:sp>
        <p:nvSpPr>
          <p:cNvPr id="17" name="Text 4"/>
          <p:cNvSpPr/>
          <p:nvPr>
            <p:custDataLst>
              <p:tags r:id="rId25"/>
            </p:custDataLst>
          </p:nvPr>
        </p:nvSpPr>
        <p:spPr>
          <a:xfrm>
            <a:off x="6034374" y="1714357"/>
            <a:ext cx="2534122" cy="107696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可测量玻璃的波形弯、弓形弯、边部翘曲及光焦度（</a:t>
            </a:r>
            <a:r>
              <a:rPr lang="en-US" sz="1080">
                <a:solidFill>
                  <a:srgbClr val="000000"/>
                </a:solidFill>
                <a:latin typeface="Times New Roman" panose="02020603050405020304" charset="0"/>
                <a:ea typeface="SourceHanSansCN-Regular" pitchFamily="34" charset="-122"/>
                <a:cs typeface="Times New Roman" panose="02020603050405020304" charset="0"/>
              </a:rPr>
              <a:t>OP</a:t>
            </a:r>
            <a:r>
              <a:rPr lang="en-US" sz="1080">
                <a:solidFill>
                  <a:srgbClr val="000000"/>
                </a:solidFill>
                <a:latin typeface="SourceHanSansCN-Regular" pitchFamily="34" charset="0"/>
                <a:ea typeface="SourceHanSansCN-Regular" pitchFamily="34" charset="-122"/>
                <a:cs typeface="SourceHanSansCN-Regular" pitchFamily="34" charset="-120"/>
              </a:rPr>
              <a:t>值）等。以波形弯的峰谷值（</a:t>
            </a:r>
            <a:r>
              <a:rPr lang="en-US" sz="1080">
                <a:solidFill>
                  <a:srgbClr val="000000"/>
                </a:solidFill>
                <a:latin typeface="Times New Roman" panose="02020603050405020304" charset="0"/>
                <a:ea typeface="SourceHanSansCN-Regular" pitchFamily="34" charset="-122"/>
                <a:cs typeface="Times New Roman" panose="02020603050405020304" charset="0"/>
              </a:rPr>
              <a:t>PV</a:t>
            </a:r>
            <a:r>
              <a:rPr lang="en-US" sz="1080">
                <a:solidFill>
                  <a:srgbClr val="000000"/>
                </a:solidFill>
                <a:latin typeface="SourceHanSansCN-Regular" pitchFamily="34" charset="0"/>
                <a:ea typeface="SourceHanSansCN-Regular" pitchFamily="34" charset="-122"/>
                <a:cs typeface="SourceHanSansCN-Regular" pitchFamily="34" charset="-120"/>
              </a:rPr>
              <a:t>值）评价平整度，光焦度评价光学变形，还能在线测量玻璃长宽尺寸，为生产提供全面数据。</a:t>
            </a:r>
            <a:endParaRPr lang="en-US" sz="1080"/>
          </a:p>
        </p:txBody>
      </p:sp>
      <p:sp>
        <p:nvSpPr>
          <p:cNvPr id="18" name="Text 5"/>
          <p:cNvSpPr/>
          <p:nvPr>
            <p:custDataLst>
              <p:tags r:id="rId26"/>
            </p:custDataLst>
          </p:nvPr>
        </p:nvSpPr>
        <p:spPr>
          <a:xfrm>
            <a:off x="6017743" y="3383808"/>
            <a:ext cx="2536283"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生产优化</a:t>
            </a:r>
            <a:endParaRPr lang="en-US" sz="1440"/>
          </a:p>
        </p:txBody>
      </p:sp>
      <p:sp>
        <p:nvSpPr>
          <p:cNvPr id="19" name="Text 6"/>
          <p:cNvSpPr/>
          <p:nvPr>
            <p:custDataLst>
              <p:tags r:id="rId27"/>
            </p:custDataLst>
          </p:nvPr>
        </p:nvSpPr>
        <p:spPr>
          <a:xfrm>
            <a:off x="600196" y="3722452"/>
            <a:ext cx="2534122" cy="89118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080">
                <a:solidFill>
                  <a:srgbClr val="000000"/>
                </a:solidFill>
                <a:latin typeface="SourceHanSansCN-Regular" pitchFamily="34" charset="0"/>
                <a:ea typeface="SourceHanSansCN-Regular" pitchFamily="34" charset="-122"/>
                <a:cs typeface="SourceHanSansCN-Regular" pitchFamily="34" charset="-120"/>
              </a:rPr>
              <a:t>主要用于在线检测玻璃钢化后的映像变形和平整度。在玻璃生产线上，能及时发现玻璃的变形问题，如波形弯、弓形弯等，帮助企业提高产品质量，满足建筑设计规范要求。</a:t>
            </a:r>
            <a:endParaRPr lang="en-US" sz="1080"/>
          </a:p>
        </p:txBody>
      </p:sp>
      <p:sp>
        <p:nvSpPr>
          <p:cNvPr id="20" name="Text 7"/>
          <p:cNvSpPr/>
          <p:nvPr>
            <p:custDataLst>
              <p:tags r:id="rId28"/>
            </p:custDataLst>
          </p:nvPr>
        </p:nvSpPr>
        <p:spPr>
          <a:xfrm>
            <a:off x="599115" y="1370964"/>
            <a:ext cx="2536283"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系统归属</a:t>
            </a:r>
            <a:endParaRPr lang="en-US" sz="1440"/>
          </a:p>
        </p:txBody>
      </p:sp>
      <p:sp>
        <p:nvSpPr>
          <p:cNvPr id="21" name="Text 8"/>
          <p:cNvSpPr/>
          <p:nvPr>
            <p:custDataLst>
              <p:tags r:id="rId29"/>
            </p:custDataLst>
          </p:nvPr>
        </p:nvSpPr>
        <p:spPr>
          <a:xfrm>
            <a:off x="599114" y="3376988"/>
            <a:ext cx="2536283"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检测用途</a:t>
            </a:r>
            <a:endParaRPr lang="en-US" sz="144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custDataLst>
              <p:tags r:id="rId2"/>
            </p:custDataLst>
          </p:nvPr>
        </p:nvPicPr>
        <p:blipFill>
          <a:blip r:embed="rId3"/>
          <a:srcRect/>
          <a:stretch>
            <a:fillRect/>
          </a:stretch>
        </p:blipFill>
        <p:spPr>
          <a:xfrm>
            <a:off x="748420" y="2140608"/>
            <a:ext cx="7525314" cy="5613"/>
          </a:xfrm>
          <a:prstGeom prst="rect">
            <a:avLst/>
          </a:prstGeom>
        </p:spPr>
      </p:pic>
      <p:pic>
        <p:nvPicPr>
          <p:cNvPr id="4" name="Image 2" descr="preencoded.png"/>
          <p:cNvPicPr>
            <a:picLocks noChangeAspect="1"/>
          </p:cNvPicPr>
          <p:nvPr>
            <p:custDataLst>
              <p:tags r:id="rId4"/>
            </p:custDataLst>
          </p:nvPr>
        </p:nvPicPr>
        <p:blipFill>
          <a:blip r:embed="rId5"/>
          <a:srcRect/>
          <a:stretch>
            <a:fillRect/>
          </a:stretch>
        </p:blipFill>
        <p:spPr>
          <a:xfrm>
            <a:off x="1369938" y="901333"/>
            <a:ext cx="928688" cy="928094"/>
          </a:xfrm>
          <a:prstGeom prst="rect">
            <a:avLst/>
          </a:prstGeom>
        </p:spPr>
      </p:pic>
      <p:pic>
        <p:nvPicPr>
          <p:cNvPr id="5" name="Image 3" descr="preencoded.png"/>
          <p:cNvPicPr>
            <a:picLocks noChangeAspect="1"/>
          </p:cNvPicPr>
          <p:nvPr>
            <p:custDataLst>
              <p:tags r:id="rId6"/>
            </p:custDataLst>
          </p:nvPr>
        </p:nvPicPr>
        <p:blipFill>
          <a:blip r:embed="rId7"/>
          <a:srcRect/>
          <a:stretch>
            <a:fillRect/>
          </a:stretch>
        </p:blipFill>
        <p:spPr>
          <a:xfrm>
            <a:off x="3161908" y="901333"/>
            <a:ext cx="928688" cy="928094"/>
          </a:xfrm>
          <a:prstGeom prst="rect">
            <a:avLst/>
          </a:prstGeom>
        </p:spPr>
      </p:pic>
      <p:pic>
        <p:nvPicPr>
          <p:cNvPr id="6" name="Image 4" descr="preencoded.png"/>
          <p:cNvPicPr>
            <a:picLocks noChangeAspect="1"/>
          </p:cNvPicPr>
          <p:nvPr>
            <p:custDataLst>
              <p:tags r:id="rId8"/>
            </p:custDataLst>
          </p:nvPr>
        </p:nvPicPr>
        <p:blipFill>
          <a:blip r:embed="rId9"/>
          <a:srcRect/>
          <a:stretch>
            <a:fillRect/>
          </a:stretch>
        </p:blipFill>
        <p:spPr>
          <a:xfrm>
            <a:off x="4790683" y="901336"/>
            <a:ext cx="928688" cy="928094"/>
          </a:xfrm>
          <a:prstGeom prst="rect">
            <a:avLst/>
          </a:prstGeom>
        </p:spPr>
      </p:pic>
      <p:pic>
        <p:nvPicPr>
          <p:cNvPr id="7" name="Image 5" descr="preencoded.png"/>
          <p:cNvPicPr>
            <a:picLocks noChangeAspect="1"/>
          </p:cNvPicPr>
          <p:nvPr>
            <p:custDataLst>
              <p:tags r:id="rId10"/>
            </p:custDataLst>
          </p:nvPr>
        </p:nvPicPr>
        <p:blipFill>
          <a:blip r:embed="rId11"/>
          <a:srcRect/>
          <a:stretch>
            <a:fillRect/>
          </a:stretch>
        </p:blipFill>
        <p:spPr>
          <a:xfrm>
            <a:off x="6419458" y="901332"/>
            <a:ext cx="928688" cy="928094"/>
          </a:xfrm>
          <a:prstGeom prst="rect">
            <a:avLst/>
          </a:prstGeom>
        </p:spPr>
      </p:pic>
      <p:pic>
        <p:nvPicPr>
          <p:cNvPr id="8" name="Image 6" descr="preencoded.png"/>
          <p:cNvPicPr>
            <a:picLocks noChangeAspect="1"/>
          </p:cNvPicPr>
          <p:nvPr>
            <p:custDataLst>
              <p:tags r:id="rId12"/>
            </p:custDataLst>
          </p:nvPr>
        </p:nvPicPr>
        <p:blipFill>
          <a:blip r:embed="rId13"/>
          <a:srcRect/>
          <a:stretch>
            <a:fillRect/>
          </a:stretch>
        </p:blipFill>
        <p:spPr>
          <a:xfrm>
            <a:off x="1954526" y="1661144"/>
            <a:ext cx="57150" cy="514636"/>
          </a:xfrm>
          <a:prstGeom prst="rect">
            <a:avLst/>
          </a:prstGeom>
        </p:spPr>
      </p:pic>
      <p:pic>
        <p:nvPicPr>
          <p:cNvPr id="9" name="Image 7" descr="preencoded.png"/>
          <p:cNvPicPr>
            <a:picLocks noChangeAspect="1"/>
          </p:cNvPicPr>
          <p:nvPr>
            <p:custDataLst>
              <p:tags r:id="rId14"/>
            </p:custDataLst>
          </p:nvPr>
        </p:nvPicPr>
        <p:blipFill>
          <a:blip r:embed="rId15"/>
          <a:srcRect/>
          <a:stretch>
            <a:fillRect/>
          </a:stretch>
        </p:blipFill>
        <p:spPr>
          <a:xfrm>
            <a:off x="3596737" y="1653626"/>
            <a:ext cx="57150" cy="514541"/>
          </a:xfrm>
          <a:prstGeom prst="rect">
            <a:avLst/>
          </a:prstGeom>
        </p:spPr>
      </p:pic>
      <p:pic>
        <p:nvPicPr>
          <p:cNvPr id="10" name="Image 8" descr="preencoded.png"/>
          <p:cNvPicPr>
            <a:picLocks noChangeAspect="1"/>
          </p:cNvPicPr>
          <p:nvPr>
            <p:custDataLst>
              <p:tags r:id="rId16"/>
            </p:custDataLst>
          </p:nvPr>
        </p:nvPicPr>
        <p:blipFill>
          <a:blip r:embed="rId17"/>
          <a:srcRect/>
          <a:stretch>
            <a:fillRect/>
          </a:stretch>
        </p:blipFill>
        <p:spPr>
          <a:xfrm>
            <a:off x="5238832" y="1653530"/>
            <a:ext cx="57150" cy="514636"/>
          </a:xfrm>
          <a:prstGeom prst="rect">
            <a:avLst/>
          </a:prstGeom>
        </p:spPr>
      </p:pic>
      <p:pic>
        <p:nvPicPr>
          <p:cNvPr id="11" name="Image 9" descr="preencoded.png"/>
          <p:cNvPicPr>
            <a:picLocks noChangeAspect="1"/>
          </p:cNvPicPr>
          <p:nvPr>
            <p:custDataLst>
              <p:tags r:id="rId18"/>
            </p:custDataLst>
          </p:nvPr>
        </p:nvPicPr>
        <p:blipFill>
          <a:blip r:embed="rId19"/>
          <a:srcRect/>
          <a:stretch>
            <a:fillRect/>
          </a:stretch>
        </p:blipFill>
        <p:spPr>
          <a:xfrm>
            <a:off x="6881039" y="1653603"/>
            <a:ext cx="57150" cy="514541"/>
          </a:xfrm>
          <a:prstGeom prst="rect">
            <a:avLst/>
          </a:prstGeom>
        </p:spPr>
      </p:pic>
      <p:sp>
        <p:nvSpPr>
          <p:cNvPr id="12" name="Text 0"/>
          <p:cNvSpPr/>
          <p:nvPr>
            <p:custDataLst>
              <p:tags r:id="rId20"/>
            </p:custDataLst>
          </p:nvPr>
        </p:nvSpPr>
        <p:spPr>
          <a:xfrm>
            <a:off x="4579167" y="2292438"/>
            <a:ext cx="1353282"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数据显示</a:t>
            </a:r>
            <a:endParaRPr lang="en-US" sz="1440"/>
          </a:p>
        </p:txBody>
      </p:sp>
      <p:sp>
        <p:nvSpPr>
          <p:cNvPr id="13" name="Text 1"/>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系统构成</a:t>
            </a:r>
            <a:endParaRPr lang="en-US" sz="1920"/>
          </a:p>
        </p:txBody>
      </p:sp>
      <p:sp>
        <p:nvSpPr>
          <p:cNvPr id="14" name="Text 2"/>
          <p:cNvSpPr/>
          <p:nvPr>
            <p:custDataLst>
              <p:tags r:id="rId21"/>
            </p:custDataLst>
          </p:nvPr>
        </p:nvSpPr>
        <p:spPr>
          <a:xfrm>
            <a:off x="1082170" y="2276044"/>
            <a:ext cx="1353282"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视觉系统</a:t>
            </a:r>
            <a:endParaRPr lang="en-US" sz="1440"/>
          </a:p>
        </p:txBody>
      </p:sp>
      <p:sp>
        <p:nvSpPr>
          <p:cNvPr id="15" name="Text 3"/>
          <p:cNvSpPr/>
          <p:nvPr>
            <p:custDataLst>
              <p:tags r:id="rId22"/>
            </p:custDataLst>
          </p:nvPr>
        </p:nvSpPr>
        <p:spPr>
          <a:xfrm>
            <a:off x="6256661" y="2606032"/>
            <a:ext cx="1362715" cy="150812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algn="l">
              <a:lnSpc>
                <a:spcPct val="130000"/>
              </a:lnSpc>
              <a:buClrTx/>
              <a:buSzTx/>
              <a:buFontTx/>
              <a:buNone/>
            </a:pPr>
            <a:r>
              <a:rPr lang="en-US" sz="1080">
                <a:solidFill>
                  <a:srgbClr val="333333"/>
                </a:solidFill>
                <a:latin typeface="SourceHanSansCN-Regular" pitchFamily="34" charset="0"/>
                <a:ea typeface="SourceHanSansCN-Regular" pitchFamily="34" charset="-122"/>
                <a:cs typeface="SourceHanSansCN-Regular" pitchFamily="34" charset="-120"/>
              </a:rPr>
              <a:t>根据用户设定的质量标准进行结果判定。当玻璃参数不符合标准时，系统会发出警报，提醒工作人员处理，保证产品质量稳定。</a:t>
            </a:r>
            <a:endParaRPr lang="en-US" sz="1080">
              <a:solidFill>
                <a:srgbClr val="333333"/>
              </a:solidFill>
              <a:latin typeface="SourceHanSansCN-Regular" pitchFamily="34" charset="0"/>
              <a:ea typeface="SourceHanSansCN-Regular" pitchFamily="34" charset="-122"/>
              <a:cs typeface="SourceHanSansCN-Regular" pitchFamily="34" charset="-120"/>
            </a:endParaRPr>
          </a:p>
        </p:txBody>
      </p:sp>
      <p:sp>
        <p:nvSpPr>
          <p:cNvPr id="16" name="Text 4"/>
          <p:cNvSpPr/>
          <p:nvPr>
            <p:custDataLst>
              <p:tags r:id="rId23"/>
            </p:custDataLst>
          </p:nvPr>
        </p:nvSpPr>
        <p:spPr>
          <a:xfrm>
            <a:off x="6238750" y="2289905"/>
            <a:ext cx="1362524"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结果判定</a:t>
            </a:r>
            <a:endParaRPr lang="en-US" sz="1440"/>
          </a:p>
        </p:txBody>
      </p:sp>
      <p:sp>
        <p:nvSpPr>
          <p:cNvPr id="17" name="Text 5"/>
          <p:cNvSpPr/>
          <p:nvPr>
            <p:custDataLst>
              <p:tags r:id="rId24"/>
            </p:custDataLst>
          </p:nvPr>
        </p:nvSpPr>
        <p:spPr>
          <a:xfrm>
            <a:off x="1153925" y="2612409"/>
            <a:ext cx="1362715" cy="172339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由高速摄像机和强大软件构成视觉光学系统。高速摄像机可快速捕捉玻璃表面图像，软件对图像进行分析处理，精确测量玻璃表面波形曲线，为后续计算提供准确数据。</a:t>
            </a:r>
            <a:endParaRPr lang="en-US" sz="990"/>
          </a:p>
        </p:txBody>
      </p:sp>
      <p:sp>
        <p:nvSpPr>
          <p:cNvPr id="18" name="Text 6"/>
          <p:cNvSpPr/>
          <p:nvPr>
            <p:custDataLst>
              <p:tags r:id="rId25"/>
            </p:custDataLst>
          </p:nvPr>
        </p:nvSpPr>
        <p:spPr>
          <a:xfrm>
            <a:off x="2954458" y="2606032"/>
            <a:ext cx="1362715" cy="172339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能在水平钢化生产线上精确测量玻璃表面波形曲线。通过对曲线分析，计算出各种弯度和光焦度等参数，如波形弯、弓形弯等，为玻璃质量评估提供依据。</a:t>
            </a:r>
            <a:endParaRPr lang="en-US" sz="1080"/>
          </a:p>
        </p:txBody>
      </p:sp>
      <p:sp>
        <p:nvSpPr>
          <p:cNvPr id="19" name="Text 7"/>
          <p:cNvSpPr/>
          <p:nvPr>
            <p:custDataLst>
              <p:tags r:id="rId26"/>
            </p:custDataLst>
          </p:nvPr>
        </p:nvSpPr>
        <p:spPr>
          <a:xfrm>
            <a:off x="4591052" y="2612337"/>
            <a:ext cx="1362715" cy="150812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080">
                <a:solidFill>
                  <a:srgbClr val="333333"/>
                </a:solidFill>
                <a:latin typeface="SourceHanSansCN-Regular" pitchFamily="34" charset="0"/>
                <a:ea typeface="SourceHanSansCN-Regular" pitchFamily="34" charset="-122"/>
                <a:cs typeface="SourceHanSansCN-Regular" pitchFamily="34" charset="-120"/>
              </a:rPr>
              <a:t>可显示玻璃前部、中部、后部的光焦度（</a:t>
            </a:r>
            <a:r>
              <a:rPr lang="en-US" sz="1080">
                <a:solidFill>
                  <a:srgbClr val="333333"/>
                </a:solidFill>
                <a:latin typeface="Times New Roman" panose="02020603050405020304" charset="0"/>
                <a:ea typeface="SourceHanSansCN-Regular" pitchFamily="34" charset="-122"/>
                <a:cs typeface="Times New Roman" panose="02020603050405020304" charset="0"/>
              </a:rPr>
              <a:t>OP</a:t>
            </a:r>
            <a:r>
              <a:rPr lang="en-US" sz="1080">
                <a:solidFill>
                  <a:srgbClr val="333333"/>
                </a:solidFill>
                <a:latin typeface="SourceHanSansCN-Regular" pitchFamily="34" charset="0"/>
                <a:ea typeface="SourceHanSansCN-Regular" pitchFamily="34" charset="-122"/>
                <a:cs typeface="SourceHanSansCN-Regular" pitchFamily="34" charset="-120"/>
              </a:rPr>
              <a:t>）值和平整度（</a:t>
            </a:r>
            <a:r>
              <a:rPr lang="en-US" sz="1080">
                <a:solidFill>
                  <a:srgbClr val="333333"/>
                </a:solidFill>
                <a:latin typeface="Times New Roman" panose="02020603050405020304" charset="0"/>
                <a:ea typeface="SourceHanSansCN-Regular" pitchFamily="34" charset="-122"/>
                <a:cs typeface="Times New Roman" panose="02020603050405020304" charset="0"/>
              </a:rPr>
              <a:t>PV</a:t>
            </a:r>
            <a:r>
              <a:rPr lang="en-US" sz="1080">
                <a:solidFill>
                  <a:srgbClr val="333333"/>
                </a:solidFill>
                <a:latin typeface="SourceHanSansCN-Regular" pitchFamily="34" charset="0"/>
                <a:ea typeface="SourceHanSansCN-Regular" pitchFamily="34" charset="-122"/>
                <a:cs typeface="SourceHanSansCN-Regular" pitchFamily="34" charset="-120"/>
              </a:rPr>
              <a:t>）值等。操作人员能直观了解玻璃各部分质量情况，及时发现问题并采取措施。</a:t>
            </a:r>
            <a:endParaRPr lang="en-US" sz="1080"/>
          </a:p>
        </p:txBody>
      </p:sp>
      <p:sp>
        <p:nvSpPr>
          <p:cNvPr id="20" name="Text 8"/>
          <p:cNvSpPr/>
          <p:nvPr>
            <p:custDataLst>
              <p:tags r:id="rId27"/>
            </p:custDataLst>
          </p:nvPr>
        </p:nvSpPr>
        <p:spPr>
          <a:xfrm>
            <a:off x="2948495" y="2289905"/>
            <a:ext cx="1353282" cy="287655"/>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测量功能</a:t>
            </a:r>
            <a:endParaRPr lang="en-US" sz="144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rLst="">
                                      <p:cBhvr>
                                        <p:cTn id="7" dur="750"/>
                                        <p:tgtEl>
                                          <p:spTgt spid="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rLst="">
                                      <p:cBhvr>
                                        <p:cTn id="10" dur="750"/>
                                        <p:tgtEl>
                                          <p:spTgt spid="8"/>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rLst="">
                                      <p:cBhvr>
                                        <p:cTn id="13" dur="750"/>
                                        <p:tgtEl>
                                          <p:spTgt spid="9"/>
                                        </p:tgtEl>
                                      </p:cBhvr>
                                    </p:animEffect>
                                  </p:childTnLst>
                                </p:cTn>
                              </p:par>
                              <p:par>
                                <p:cTn id="14" presetID="10" presetClass="entr" presetSubtype="0" fill="hold" grpId="3"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rLst="">
                                      <p:cBhvr>
                                        <p:cTn id="16" dur="750"/>
                                        <p:tgtEl>
                                          <p:spTgt spid="10"/>
                                        </p:tgtEl>
                                      </p:cBhvr>
                                    </p:animEffect>
                                  </p:childTnLst>
                                </p:cTn>
                              </p:par>
                              <p:par>
                                <p:cTn id="17" presetID="10" presetClass="entr" presetSubtype="0" fill="hold" grpId="4"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rLst="">
                                      <p:cBhvr>
                                        <p:cTn id="19" dur="750"/>
                                        <p:tgtEl>
                                          <p:spTgt spid="11"/>
                                        </p:tgtEl>
                                      </p:cBhvr>
                                    </p:animEffect>
                                  </p:childTnLst>
                                </p:cTn>
                              </p:par>
                            </p:childTnLst>
                          </p:cTn>
                        </p:par>
                        <p:par>
                          <p:cTn id="20" fill="hold">
                            <p:stCondLst>
                              <p:cond delay="1000"/>
                            </p:stCondLst>
                            <p:childTnLst>
                              <p:par>
                                <p:cTn id="21" presetID="10" presetClass="entr" presetSubtype="0" fill="hold" grpId="5"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rLst="">
                                      <p:cBhvr>
                                        <p:cTn id="23" dur="750"/>
                                        <p:tgtEl>
                                          <p:spTgt spid="4"/>
                                        </p:tgtEl>
                                      </p:cBhvr>
                                    </p:animEffect>
                                  </p:childTnLst>
                                </p:cTn>
                              </p:par>
                              <p:par>
                                <p:cTn id="24" presetID="10" presetClass="entr" presetSubtype="0" fill="hold" grpId="6"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rLst="">
                                      <p:cBhvr>
                                        <p:cTn id="26" dur="750"/>
                                        <p:tgtEl>
                                          <p:spTgt spid="14"/>
                                        </p:tgtEl>
                                      </p:cBhvr>
                                    </p:animEffect>
                                  </p:childTnLst>
                                </p:cTn>
                              </p:par>
                              <p:par>
                                <p:cTn id="27" presetID="10" presetClass="entr" presetSubtype="0" fill="hold" grpId="7"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rLst="">
                                      <p:cBhvr>
                                        <p:cTn id="29" dur="750"/>
                                        <p:tgtEl>
                                          <p:spTgt spid="17"/>
                                        </p:tgtEl>
                                      </p:cBhvr>
                                    </p:animEffect>
                                  </p:childTnLst>
                                </p:cTn>
                              </p:par>
                            </p:childTnLst>
                          </p:cTn>
                        </p:par>
                        <p:par>
                          <p:cTn id="30" fill="hold">
                            <p:stCondLst>
                              <p:cond delay="2000"/>
                            </p:stCondLst>
                            <p:childTnLst>
                              <p:par>
                                <p:cTn id="31" presetID="10" presetClass="entr" presetSubtype="0" fill="hold" grpId="8"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rLst="">
                                      <p:cBhvr>
                                        <p:cTn id="33" dur="750"/>
                                        <p:tgtEl>
                                          <p:spTgt spid="5"/>
                                        </p:tgtEl>
                                      </p:cBhvr>
                                    </p:animEffect>
                                  </p:childTnLst>
                                </p:cTn>
                              </p:par>
                              <p:par>
                                <p:cTn id="34" presetID="10" presetClass="entr" presetSubtype="0" fill="hold" grpId="9"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rLst="">
                                      <p:cBhvr>
                                        <p:cTn id="36" dur="750"/>
                                        <p:tgtEl>
                                          <p:spTgt spid="20"/>
                                        </p:tgtEl>
                                      </p:cBhvr>
                                    </p:animEffect>
                                  </p:childTnLst>
                                </p:cTn>
                              </p:par>
                              <p:par>
                                <p:cTn id="37" presetID="10" presetClass="entr" presetSubtype="0" fill="hold" grpId="1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rLst="">
                                      <p:cBhvr>
                                        <p:cTn id="39" dur="750"/>
                                        <p:tgtEl>
                                          <p:spTgt spid="18"/>
                                        </p:tgtEl>
                                      </p:cBhvr>
                                    </p:animEffect>
                                  </p:childTnLst>
                                </p:cTn>
                              </p:par>
                            </p:childTnLst>
                          </p:cTn>
                        </p:par>
                        <p:par>
                          <p:cTn id="40" fill="hold">
                            <p:stCondLst>
                              <p:cond delay="3000"/>
                            </p:stCondLst>
                            <p:childTnLst>
                              <p:par>
                                <p:cTn id="41" presetID="10" presetClass="entr" presetSubtype="0" fill="hold" grpId="11"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rLst="">
                                      <p:cBhvr>
                                        <p:cTn id="43" dur="750"/>
                                        <p:tgtEl>
                                          <p:spTgt spid="6"/>
                                        </p:tgtEl>
                                      </p:cBhvr>
                                    </p:animEffect>
                                  </p:childTnLst>
                                </p:cTn>
                              </p:par>
                              <p:par>
                                <p:cTn id="44" presetID="10" presetClass="entr" presetSubtype="0" fill="hold" grpId="12"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rLst="">
                                      <p:cBhvr>
                                        <p:cTn id="46" dur="750"/>
                                        <p:tgtEl>
                                          <p:spTgt spid="12"/>
                                        </p:tgtEl>
                                      </p:cBhvr>
                                    </p:animEffect>
                                  </p:childTnLst>
                                </p:cTn>
                              </p:par>
                              <p:par>
                                <p:cTn id="47" presetID="10" presetClass="entr" presetSubtype="0" fill="hold" grpId="13"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rLst="">
                                      <p:cBhvr>
                                        <p:cTn id="49" dur="750"/>
                                        <p:tgtEl>
                                          <p:spTgt spid="19"/>
                                        </p:tgtEl>
                                      </p:cBhvr>
                                    </p:animEffect>
                                  </p:childTnLst>
                                </p:cTn>
                              </p:par>
                            </p:childTnLst>
                          </p:cTn>
                        </p:par>
                        <p:par>
                          <p:cTn id="50" fill="hold">
                            <p:stCondLst>
                              <p:cond delay="4000"/>
                            </p:stCondLst>
                            <p:childTnLst>
                              <p:par>
                                <p:cTn id="51" presetID="10" presetClass="entr" presetSubtype="0" fill="hold" grpId="14"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rLst="">
                                      <p:cBhvr>
                                        <p:cTn id="53" dur="750"/>
                                        <p:tgtEl>
                                          <p:spTgt spid="7"/>
                                        </p:tgtEl>
                                      </p:cBhvr>
                                    </p:animEffect>
                                  </p:childTnLst>
                                </p:cTn>
                              </p:par>
                              <p:par>
                                <p:cTn id="54" presetID="10" presetClass="entr" presetSubtype="0" fill="hold" grpId="15"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rLst="">
                                      <p:cBhvr>
                                        <p:cTn id="56" dur="750"/>
                                        <p:tgtEl>
                                          <p:spTgt spid="16"/>
                                        </p:tgtEl>
                                      </p:cBhvr>
                                    </p:animEffect>
                                  </p:childTnLst>
                                </p:cTn>
                              </p:par>
                              <p:par>
                                <p:cTn id="57" presetID="10" presetClass="entr" presetSubtype="0" fill="hold" grpId="16"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rLst="">
                                      <p:cBhvr>
                                        <p:cTn id="59"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dvAuto="0"/>
      <p:bldP spid="8" grpId="1" bldLvl="0" animBg="1" advAuto="0"/>
      <p:bldP spid="9" grpId="2" bldLvl="0" animBg="1" advAuto="0"/>
      <p:bldP spid="10" grpId="3" bldLvl="0" animBg="1" advAuto="0"/>
      <p:bldP spid="11" grpId="4" bldLvl="0" animBg="1" advAuto="0"/>
      <p:bldP spid="4" grpId="5" bldLvl="0" animBg="1" advAuto="0"/>
      <p:bldP spid="14" grpId="6" animBg="1" advAuto="0"/>
      <p:bldP spid="17" grpId="7" animBg="1" advAuto="0"/>
      <p:bldP spid="5" grpId="8" bldLvl="0" animBg="1" advAuto="0"/>
      <p:bldP spid="20" grpId="9" animBg="1" advAuto="0"/>
      <p:bldP spid="18" grpId="10" animBg="1" advAuto="0"/>
      <p:bldP spid="6" grpId="11" bldLvl="0" animBg="1" advAuto="0"/>
      <p:bldP spid="12" grpId="12" animBg="1" advAuto="0"/>
      <p:bldP spid="19" grpId="13" animBg="1" advAuto="0"/>
      <p:bldP spid="7" grpId="14" bldLvl="0" animBg="1" advAuto="0"/>
      <p:bldP spid="16" grpId="15" animBg="1" advAuto="0"/>
      <p:bldP spid="15" grpId="16"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147482599"/>
          <p:cNvPicPr>
            <a:picLocks noChangeAspect="1"/>
          </p:cNvPicPr>
          <p:nvPr/>
        </p:nvPicPr>
        <p:blipFill>
          <a:blip r:embed="rId1"/>
          <a:stretch>
            <a:fillRect/>
          </a:stretch>
        </p:blipFill>
        <p:spPr>
          <a:xfrm>
            <a:off x="252095" y="115570"/>
            <a:ext cx="8696960" cy="4870450"/>
          </a:xfrm>
          <a:prstGeom prst="rect">
            <a:avLst/>
          </a:prstGeom>
          <a:noFill/>
          <a:ln w="9525">
            <a:no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rcRect/>
          <a:stretch>
            <a:fillRect/>
          </a:stretch>
        </p:blipFill>
        <p:spPr>
          <a:xfrm>
            <a:off x="185491" y="352617"/>
            <a:ext cx="85640" cy="332105"/>
          </a:xfrm>
          <a:prstGeom prst="rect">
            <a:avLst/>
          </a:prstGeom>
        </p:spPr>
      </p:pic>
      <p:pic>
        <p:nvPicPr>
          <p:cNvPr id="3" name="Image 1" descr="preencoded.png"/>
          <p:cNvPicPr>
            <a:picLocks noChangeAspect="1"/>
          </p:cNvPicPr>
          <p:nvPr/>
        </p:nvPicPr>
        <p:blipFill>
          <a:blip r:embed="rId2"/>
          <a:srcRect/>
          <a:stretch>
            <a:fillRect/>
          </a:stretch>
        </p:blipFill>
        <p:spPr>
          <a:xfrm>
            <a:off x="509581" y="1095149"/>
            <a:ext cx="8098070" cy="3346902"/>
          </a:xfrm>
          <a:prstGeom prst="rect">
            <a:avLst/>
          </a:prstGeom>
        </p:spPr>
      </p:pic>
      <p:pic>
        <p:nvPicPr>
          <p:cNvPr id="4" name="Image 2" descr="preencoded.png"/>
          <p:cNvPicPr>
            <a:picLocks noChangeAspect="1"/>
          </p:cNvPicPr>
          <p:nvPr/>
        </p:nvPicPr>
        <p:blipFill>
          <a:blip r:embed="rId3"/>
          <a:srcRect/>
          <a:stretch>
            <a:fillRect/>
          </a:stretch>
        </p:blipFill>
        <p:spPr>
          <a:xfrm>
            <a:off x="489422" y="1750785"/>
            <a:ext cx="85218" cy="2035629"/>
          </a:xfrm>
          <a:prstGeom prst="rect">
            <a:avLst/>
          </a:prstGeom>
        </p:spPr>
      </p:pic>
      <p:pic>
        <p:nvPicPr>
          <p:cNvPr id="5" name="Image 3" descr="preencoded.png"/>
          <p:cNvPicPr>
            <a:picLocks noChangeAspect="1"/>
          </p:cNvPicPr>
          <p:nvPr/>
        </p:nvPicPr>
        <p:blipFill>
          <a:blip r:embed="rId4"/>
          <a:srcRect/>
          <a:stretch>
            <a:fillRect/>
          </a:stretch>
        </p:blipFill>
        <p:spPr>
          <a:xfrm>
            <a:off x="8544211" y="1750785"/>
            <a:ext cx="85217" cy="2035629"/>
          </a:xfrm>
          <a:prstGeom prst="rect">
            <a:avLst/>
          </a:prstGeom>
        </p:spPr>
      </p:pic>
      <p:pic>
        <p:nvPicPr>
          <p:cNvPr id="6" name="Image 4" descr="preencoded.png"/>
          <p:cNvPicPr>
            <a:picLocks noChangeAspect="1"/>
          </p:cNvPicPr>
          <p:nvPr/>
        </p:nvPicPr>
        <p:blipFill>
          <a:blip r:embed="rId5"/>
          <a:srcRect/>
          <a:stretch>
            <a:fillRect/>
          </a:stretch>
        </p:blipFill>
        <p:spPr>
          <a:xfrm>
            <a:off x="948787" y="1463409"/>
            <a:ext cx="226416" cy="226415"/>
          </a:xfrm>
          <a:prstGeom prst="rect">
            <a:avLst/>
          </a:prstGeom>
        </p:spPr>
      </p:pic>
      <p:pic>
        <p:nvPicPr>
          <p:cNvPr id="7" name="Image 5" descr="preencoded.png"/>
          <p:cNvPicPr>
            <a:picLocks noChangeAspect="1"/>
          </p:cNvPicPr>
          <p:nvPr/>
        </p:nvPicPr>
        <p:blipFill>
          <a:blip r:embed="rId6"/>
          <a:srcRect/>
          <a:stretch>
            <a:fillRect/>
          </a:stretch>
        </p:blipFill>
        <p:spPr>
          <a:xfrm>
            <a:off x="2880390" y="1463409"/>
            <a:ext cx="226415" cy="226415"/>
          </a:xfrm>
          <a:prstGeom prst="rect">
            <a:avLst/>
          </a:prstGeom>
        </p:spPr>
      </p:pic>
      <p:pic>
        <p:nvPicPr>
          <p:cNvPr id="8" name="Image 6" descr="preencoded.png"/>
          <p:cNvPicPr>
            <a:picLocks noChangeAspect="1"/>
          </p:cNvPicPr>
          <p:nvPr/>
        </p:nvPicPr>
        <p:blipFill>
          <a:blip r:embed="rId7"/>
          <a:srcRect/>
          <a:stretch>
            <a:fillRect/>
          </a:stretch>
        </p:blipFill>
        <p:spPr>
          <a:xfrm>
            <a:off x="4816050" y="1463409"/>
            <a:ext cx="226415" cy="226415"/>
          </a:xfrm>
          <a:prstGeom prst="rect">
            <a:avLst/>
          </a:prstGeom>
        </p:spPr>
      </p:pic>
      <p:pic>
        <p:nvPicPr>
          <p:cNvPr id="9" name="Image 7" descr="preencoded.png"/>
          <p:cNvPicPr>
            <a:picLocks noChangeAspect="1"/>
          </p:cNvPicPr>
          <p:nvPr/>
        </p:nvPicPr>
        <p:blipFill>
          <a:blip r:embed="rId8"/>
          <a:srcRect/>
          <a:stretch>
            <a:fillRect/>
          </a:stretch>
        </p:blipFill>
        <p:spPr>
          <a:xfrm>
            <a:off x="6739536" y="1463409"/>
            <a:ext cx="226415" cy="226415"/>
          </a:xfrm>
          <a:prstGeom prst="rect">
            <a:avLst/>
          </a:prstGeom>
        </p:spPr>
      </p:pic>
      <p:sp>
        <p:nvSpPr>
          <p:cNvPr id="10" name="Text 0"/>
          <p:cNvSpPr/>
          <p:nvPr/>
        </p:nvSpPr>
        <p:spPr>
          <a:xfrm>
            <a:off x="406365" y="369826"/>
            <a:ext cx="8441452" cy="297180"/>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20000"/>
              </a:lnSpc>
              <a:buNone/>
            </a:pPr>
            <a:r>
              <a:rPr lang="en-US" sz="1920">
                <a:solidFill>
                  <a:srgbClr val="1E1E1E"/>
                </a:solidFill>
                <a:latin typeface="Alimama ShuHeiTi Bold" pitchFamily="34" charset="0"/>
                <a:ea typeface="Alimama ShuHeiTi Bold" pitchFamily="34" charset="-122"/>
                <a:cs typeface="Alimama ShuHeiTi Bold" pitchFamily="34" charset="-120"/>
              </a:rPr>
              <a:t>系统优势</a:t>
            </a:r>
            <a:endParaRPr lang="en-US" sz="1920"/>
          </a:p>
        </p:txBody>
      </p:sp>
      <p:sp>
        <p:nvSpPr>
          <p:cNvPr id="11" name="Text 1"/>
          <p:cNvSpPr/>
          <p:nvPr/>
        </p:nvSpPr>
        <p:spPr>
          <a:xfrm>
            <a:off x="3173648" y="1463917"/>
            <a:ext cx="1208469"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工艺优化</a:t>
            </a:r>
            <a:endParaRPr lang="en-US" sz="1440"/>
          </a:p>
        </p:txBody>
      </p:sp>
      <p:sp>
        <p:nvSpPr>
          <p:cNvPr id="12" name="Text 2"/>
          <p:cNvSpPr/>
          <p:nvPr/>
        </p:nvSpPr>
        <p:spPr>
          <a:xfrm>
            <a:off x="930464" y="1785076"/>
            <a:ext cx="1518897" cy="1664018"/>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能实时测量玻璃各项参数，让企业及时掌握生产情况。例如在生产过程中，一旦发现玻璃平整度或光焦度异常，可立即调整工艺，避免大量次品产生。</a:t>
            </a:r>
            <a:endParaRPr lang="en-US" sz="1260"/>
          </a:p>
        </p:txBody>
      </p:sp>
      <p:sp>
        <p:nvSpPr>
          <p:cNvPr id="13" name="Text 3"/>
          <p:cNvSpPr/>
          <p:nvPr/>
        </p:nvSpPr>
        <p:spPr>
          <a:xfrm>
            <a:off x="1242030" y="1463917"/>
            <a:ext cx="1208469"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实时监测</a:t>
            </a:r>
            <a:endParaRPr lang="en-US" sz="1440"/>
          </a:p>
        </p:txBody>
      </p:sp>
      <p:sp>
        <p:nvSpPr>
          <p:cNvPr id="14" name="Text 4"/>
          <p:cNvSpPr/>
          <p:nvPr/>
        </p:nvSpPr>
        <p:spPr>
          <a:xfrm>
            <a:off x="7036882" y="1463917"/>
            <a:ext cx="1208469"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远程查询</a:t>
            </a:r>
            <a:endParaRPr lang="en-US" sz="1440"/>
          </a:p>
        </p:txBody>
      </p:sp>
      <p:sp>
        <p:nvSpPr>
          <p:cNvPr id="15" name="Text 5"/>
          <p:cNvSpPr/>
          <p:nvPr/>
        </p:nvSpPr>
        <p:spPr>
          <a:xfrm>
            <a:off x="5105265" y="1463917"/>
            <a:ext cx="1208469" cy="237649"/>
          </a:xfrm>
          <a:prstGeom prst="rect">
            <a:avLst/>
          </a:prstGeom>
          <a:noFill/>
        </p:spPr>
        <p:txBody>
          <a:bodyPr wrap="square" lIns="0" tIns="0" rIns="0" bIns="0" rtlCol="0" anchor="ctr">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440" b="1">
                <a:solidFill>
                  <a:srgbClr val="000000"/>
                </a:solidFill>
                <a:latin typeface="SourceHanSansCN-Regular" pitchFamily="34" charset="0"/>
                <a:ea typeface="SourceHanSansCN-Regular" pitchFamily="34" charset="-122"/>
                <a:cs typeface="SourceHanSansCN-Regular" pitchFamily="34" charset="-120"/>
              </a:rPr>
              <a:t>质量达标</a:t>
            </a:r>
            <a:endParaRPr lang="en-US" sz="1440"/>
          </a:p>
        </p:txBody>
      </p:sp>
      <p:sp>
        <p:nvSpPr>
          <p:cNvPr id="16" name="Text 6"/>
          <p:cNvSpPr/>
          <p:nvPr/>
        </p:nvSpPr>
        <p:spPr>
          <a:xfrm>
            <a:off x="6725315" y="1785076"/>
            <a:ext cx="1518897" cy="1248013"/>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品管部门可通过网络远程检索和查询详细测量数据。方便管理人员随时随地了解生产情况，进行质量分析和决策。</a:t>
            </a:r>
            <a:endParaRPr lang="en-US" sz="1260"/>
          </a:p>
        </p:txBody>
      </p:sp>
      <p:sp>
        <p:nvSpPr>
          <p:cNvPr id="17" name="Text 7"/>
          <p:cNvSpPr/>
          <p:nvPr/>
        </p:nvSpPr>
        <p:spPr>
          <a:xfrm>
            <a:off x="4793699" y="1785076"/>
            <a:ext cx="1518897" cy="145601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助力生产出满足领先建筑设计规范的高品质玻璃。使玻璃在平整度、光学变形等方面符合标准，提高企业市场竞争力，获得更多订单。</a:t>
            </a:r>
            <a:endParaRPr lang="en-US" sz="1260"/>
          </a:p>
        </p:txBody>
      </p:sp>
      <p:sp>
        <p:nvSpPr>
          <p:cNvPr id="18" name="Text 8"/>
          <p:cNvSpPr/>
          <p:nvPr/>
        </p:nvSpPr>
        <p:spPr>
          <a:xfrm>
            <a:off x="2862081" y="1785076"/>
            <a:ext cx="1518897" cy="1456015"/>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l">
              <a:lnSpc>
                <a:spcPct val="130000"/>
              </a:lnSpc>
              <a:buNone/>
            </a:pPr>
            <a:r>
              <a:rPr lang="en-US" sz="1260">
                <a:solidFill>
                  <a:srgbClr val="3E3E3E"/>
                </a:solidFill>
                <a:latin typeface="SourceHanSansCN-Regular" pitchFamily="34" charset="0"/>
                <a:ea typeface="SourceHanSansCN-Regular" pitchFamily="34" charset="-122"/>
                <a:cs typeface="SourceHanSansCN-Regular" pitchFamily="34" charset="-120"/>
              </a:rPr>
              <a:t>帮助玻璃厂优化钢化工艺。通过分析测量数据，找出影响玻璃质量的因素，调整工艺参数，提高产品质量和生产效率，降低生产成本。</a:t>
            </a:r>
            <a:endParaRPr lang="en-US" sz="126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rcRect/>
          <a:stretch>
            <a:fillRect/>
          </a:stretch>
        </p:blipFill>
        <p:spPr>
          <a:xfrm>
            <a:off x="635282" y="587829"/>
            <a:ext cx="7873435" cy="3967842"/>
          </a:xfrm>
          <a:prstGeom prst="rect">
            <a:avLst/>
          </a:prstGeom>
        </p:spPr>
      </p:pic>
      <p:pic>
        <p:nvPicPr>
          <p:cNvPr id="3" name="Image 1" descr="preencoded.png"/>
          <p:cNvPicPr>
            <a:picLocks noChangeAspect="1"/>
          </p:cNvPicPr>
          <p:nvPr/>
        </p:nvPicPr>
        <p:blipFill>
          <a:blip r:embed="rId3"/>
          <a:srcRect/>
          <a:stretch>
            <a:fillRect/>
          </a:stretch>
        </p:blipFill>
        <p:spPr>
          <a:xfrm>
            <a:off x="691925" y="649536"/>
            <a:ext cx="7760151" cy="3844429"/>
          </a:xfrm>
          <a:prstGeom prst="rect">
            <a:avLst/>
          </a:prstGeom>
        </p:spPr>
      </p:pic>
      <p:sp>
        <p:nvSpPr>
          <p:cNvPr id="4" name="Text 0"/>
          <p:cNvSpPr/>
          <p:nvPr/>
        </p:nvSpPr>
        <p:spPr>
          <a:xfrm>
            <a:off x="2708676" y="1547029"/>
            <a:ext cx="3732698" cy="748665"/>
          </a:xfrm>
          <a:prstGeom prst="rect">
            <a:avLst/>
          </a:prstGeom>
          <a:noFill/>
        </p:spPr>
        <p:txBody>
          <a:bodyPr wrap="squar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4860">
                <a:solidFill>
                  <a:srgbClr val="000000"/>
                </a:solidFill>
                <a:latin typeface="Alimama ShuHeiTi Bold" pitchFamily="34" charset="0"/>
                <a:ea typeface="Alimama ShuHeiTi Bold" pitchFamily="34" charset="-122"/>
                <a:cs typeface="Alimama ShuHeiTi Bold" pitchFamily="34" charset="-120"/>
              </a:rPr>
              <a:t>02</a:t>
            </a:r>
            <a:endParaRPr lang="en-US" sz="4860"/>
          </a:p>
        </p:txBody>
      </p:sp>
      <p:sp>
        <p:nvSpPr>
          <p:cNvPr id="5" name="Text 1"/>
          <p:cNvSpPr/>
          <p:nvPr/>
        </p:nvSpPr>
        <p:spPr>
          <a:xfrm>
            <a:off x="2707129" y="3122855"/>
            <a:ext cx="3735791" cy="160020"/>
          </a:xfrm>
          <a:prstGeom prst="rect">
            <a:avLst/>
          </a:prstGeom>
          <a:noFill/>
        </p:spPr>
        <p:txBody>
          <a:bodyPr wrap="square" lIns="0" tIns="0" rIns="0" bIns="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20000"/>
              </a:lnSpc>
              <a:buNone/>
            </a:pPr>
            <a:r>
              <a:rPr lang="en-US" sz="1080">
                <a:solidFill>
                  <a:srgbClr val="000000"/>
                </a:solidFill>
                <a:latin typeface="SourceHanSansCN-Regular" pitchFamily="34" charset="0"/>
                <a:ea typeface="SourceHanSansCN-Regular" pitchFamily="34" charset="-122"/>
                <a:cs typeface="SourceHanSansCN-Regular" pitchFamily="34" charset="-120"/>
              </a:rPr>
              <a:t>系统具体功能呈现</a:t>
            </a:r>
            <a:endParaRPr lang="en-US" sz="1080"/>
          </a:p>
        </p:txBody>
      </p:sp>
      <p:sp>
        <p:nvSpPr>
          <p:cNvPr id="6" name="Text 2"/>
          <p:cNvSpPr/>
          <p:nvPr/>
        </p:nvSpPr>
        <p:spPr>
          <a:xfrm>
            <a:off x="619772" y="2401485"/>
            <a:ext cx="7910505" cy="548640"/>
          </a:xfrm>
          <a:prstGeom prst="rect">
            <a:avLst/>
          </a:prstGeom>
          <a:noFill/>
        </p:spPr>
        <p:txBody>
          <a:bodyPr wrap="none" lIns="0" tIns="0" rIns="0" bIns="0" rtlCol="0" anchor="b">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marL="0" indent="0" algn="ctr">
              <a:lnSpc>
                <a:spcPct val="100000"/>
              </a:lnSpc>
              <a:buNone/>
            </a:pPr>
            <a:r>
              <a:rPr lang="en-US" sz="3600">
                <a:solidFill>
                  <a:srgbClr val="000000"/>
                </a:solidFill>
                <a:latin typeface="Alimama ShuHeiTi Bold" pitchFamily="34" charset="0"/>
                <a:ea typeface="Alimama ShuHeiTi Bold" pitchFamily="34" charset="-122"/>
                <a:cs typeface="Alimama ShuHeiTi Bold" pitchFamily="34" charset="-120"/>
              </a:rPr>
              <a:t>功能展示</a:t>
            </a:r>
            <a:endParaRPr lang="en-US" sz="3600"/>
          </a:p>
        </p:txBody>
      </p:sp>
    </p:spTree>
  </p:cSld>
  <p:clrMapOvr>
    <a:masterClrMapping/>
  </p:clrMapOvr>
  <mc:AlternateContent xmlns:mc="http://schemas.openxmlformats.org/markup-compatibility/2006">
    <mc:Choice xmlns:p14="http://schemas.microsoft.com/office/powerpoint/2010/main" Requires="p14">
      <p:transition spd="slow" p14:dur="1000">
        <p:fade/>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0.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00.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101.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102.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103.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104.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105.xml><?xml version="1.0" encoding="utf-8"?>
<p:tagLst xmlns:p="http://schemas.openxmlformats.org/presentationml/2006/main">
  <p:tag name="AS_NET" val="Unix 3.10 unknown"/>
  <p:tag name="AS_OS" val="Unix 3.10 unknown"/>
  <p:tag name="AS_RELEASE_DATE" val="2013.12.17"/>
  <p:tag name="AS_TITLE" val="Spire.Presentation for .NET "/>
  <p:tag name="AS_VERSION" val="2.1.0.0"/>
  <p:tag name="resource_record_key" val="{&quot;10&quot;:[21601036,21601244,21601089,21601247]}"/>
</p:tagLst>
</file>

<file path=ppt/tags/tag11.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2.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3.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4.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5.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6.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7.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8.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19.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20.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1.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2.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3.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4.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5.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6.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7.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8.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29.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3.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30.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31.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32.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33.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34.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35.xml><?xml version="1.0" encoding="utf-8"?>
<p:tagLst xmlns:p="http://schemas.openxmlformats.org/presentationml/2006/main">
  <p:tag name="KSO_WM_DIAGRAM_VIRTUALLY_FRAME" val="{&quot;height&quot;:270.43047244094487,&quot;left&quot;:58.93070866141731,&quot;top&quot;:70.97102362204723,&quot;width&quot;:592.5444094488189}"/>
</p:tagLst>
</file>

<file path=ppt/tags/tag36.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37.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38.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39.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40.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1.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2.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3.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4.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5.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6.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7.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8.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49.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5.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50.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51.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52.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53.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54.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55.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56.xml><?xml version="1.0" encoding="utf-8"?>
<p:tagLst xmlns:p="http://schemas.openxmlformats.org/presentationml/2006/main">
  <p:tag name="KSO_WM_DIAGRAM_VIRTUALLY_FRAME" val="{&quot;height&quot;:253.26204724409445,&quot;left&quot;:54.49968503937008,&quot;top&quot;:92.79299212598426,&quot;width&quot;:601.668031496063}"/>
</p:tagLst>
</file>

<file path=ppt/tags/tag57.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58.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59.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60.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1.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2.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3.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4.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5.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6.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7.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8.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69.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7.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70.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71.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72.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73.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74.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75.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76.xml><?xml version="1.0" encoding="utf-8"?>
<p:tagLst xmlns:p="http://schemas.openxmlformats.org/presentationml/2006/main">
  <p:tag name="KSO_WM_DIAGRAM_VIRTUALLY_FRAME" val="{&quot;height&quot;:289.8296062992126,&quot;left&quot;:54.491338582677166,&quot;top&quot;:76.62039370078739,&quot;width&quot;:611.0850393700788}"/>
</p:tagLst>
</file>

<file path=ppt/tags/tag77.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78.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79.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80.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1.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2.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3.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4.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5.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6.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7.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8.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89.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xml><?xml version="1.0" encoding="utf-8"?>
<p:tagLst xmlns:p="http://schemas.openxmlformats.org/presentationml/2006/main">
  <p:tag name="KSO_WM_DIAGRAM_VIRTUALLY_FRAME" val="{&quot;height&quot;:255.4915748031496,&quot;left&quot;:47.174330708661415,&quot;top&quot;:107.78677165354331,&quot;width&quot;:628.733779527559}"/>
</p:tagLst>
</file>

<file path=ppt/tags/tag90.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1.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2.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3.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4.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5.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6.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7.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8.xml><?xml version="1.0" encoding="utf-8"?>
<p:tagLst xmlns:p="http://schemas.openxmlformats.org/presentationml/2006/main">
  <p:tag name="KSO_WM_DIAGRAM_VIRTUALLY_FRAME" val="{&quot;height&quot;:261.1923622047244,&quot;left&quot;:65.52070866141733,&quot;top&quot;:83.81661417322834,&quot;width&quot;:578.9220472440945}"/>
</p:tagLst>
</file>

<file path=ppt/tags/tag99.xml><?xml version="1.0" encoding="utf-8"?>
<p:tagLst xmlns:p="http://schemas.openxmlformats.org/presentationml/2006/main">
  <p:tag name="KSO_WM_DIAGRAM_VIRTUALLY_FRAME" val="{&quot;height&quot;:261.1923622047244,&quot;left&quot;:65.52070866141733,&quot;top&quot;:83.81661417322834,&quot;width&quot;:578.92204724409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4124</Words>
  <Application>WPS 演示</Application>
  <PresentationFormat>全屏显示(4:3)</PresentationFormat>
  <Paragraphs>368</Paragraphs>
  <Slides>28</Slides>
  <Notes>0</Notes>
  <HiddenSlides>0</HiddenSlides>
  <MMClips>0</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28</vt:i4>
      </vt:variant>
    </vt:vector>
  </HeadingPairs>
  <TitlesOfParts>
    <vt:vector size="53" baseType="lpstr">
      <vt:lpstr>Arial</vt:lpstr>
      <vt:lpstr>宋体</vt:lpstr>
      <vt:lpstr>Wingdings</vt:lpstr>
      <vt:lpstr>微软雅黑</vt:lpstr>
      <vt:lpstr>微软雅黑</vt:lpstr>
      <vt:lpstr>Alimama ShuHeiTi Bold</vt:lpstr>
      <vt:lpstr>SWAstro</vt:lpstr>
      <vt:lpstr>Alimama ShuHeiTi Bold</vt:lpstr>
      <vt:lpstr>Alimama ShuHeiTi Bold</vt:lpstr>
      <vt:lpstr>SourceHanSansCN-Regular</vt:lpstr>
      <vt:lpstr>SourceHanSansCN-Regular</vt:lpstr>
      <vt:lpstr>SourceHanSansCN-Regular</vt:lpstr>
      <vt:lpstr>Times New Roman</vt:lpstr>
      <vt:lpstr>Calibri</vt:lpstr>
      <vt:lpstr>Arial Unicode MS</vt:lpstr>
      <vt:lpstr>等线</vt:lpstr>
      <vt:lpstr>Arial</vt:lpstr>
      <vt:lpstr>Arial</vt:lpstr>
      <vt:lpstr>Source Han Sans SC Normal</vt:lpstr>
      <vt:lpstr>Source Han Sans SC Normal</vt:lpstr>
      <vt:lpstr>Source Han Sans SC Normal</vt:lpstr>
      <vt:lpstr>Adobe 明體 Std L</vt:lpstr>
      <vt:lpstr>Office Theme</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林志强</cp:lastModifiedBy>
  <cp:revision>21</cp:revision>
  <dcterms:created xsi:type="dcterms:W3CDTF">2025-07-11T02:53:00Z</dcterms:created>
  <dcterms:modified xsi:type="dcterms:W3CDTF">2025-07-12T04:35:43Z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4D7BF1FC9C50460C97E4ECDFA577CA18_13</vt:lpwstr>
  </property>
  <property fmtid="{D5CDD505-2E9C-101B-9397-08002B2CF9AE}" pid="3" name="KSOProductBuildVer">
    <vt:lpwstr>2052-12.1.0.21915</vt:lpwstr>
  </property>
</Properties>
</file>